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39" r:id="rId5"/>
  </p:sldMasterIdLst>
  <p:notesMasterIdLst>
    <p:notesMasterId r:id="rId68"/>
  </p:notesMasterIdLst>
  <p:handoutMasterIdLst>
    <p:handoutMasterId r:id="rId69"/>
  </p:handoutMasterIdLst>
  <p:sldIdLst>
    <p:sldId id="477" r:id="rId6"/>
    <p:sldId id="484" r:id="rId7"/>
    <p:sldId id="485" r:id="rId8"/>
    <p:sldId id="315" r:id="rId9"/>
    <p:sldId id="278" r:id="rId10"/>
    <p:sldId id="325" r:id="rId11"/>
    <p:sldId id="326" r:id="rId12"/>
    <p:sldId id="363" r:id="rId13"/>
    <p:sldId id="422" r:id="rId14"/>
    <p:sldId id="393" r:id="rId15"/>
    <p:sldId id="394" r:id="rId16"/>
    <p:sldId id="395" r:id="rId17"/>
    <p:sldId id="396" r:id="rId18"/>
    <p:sldId id="397" r:id="rId19"/>
    <p:sldId id="399" r:id="rId20"/>
    <p:sldId id="400" r:id="rId21"/>
    <p:sldId id="401" r:id="rId22"/>
    <p:sldId id="402" r:id="rId23"/>
    <p:sldId id="403" r:id="rId24"/>
    <p:sldId id="449" r:id="rId25"/>
    <p:sldId id="438" r:id="rId26"/>
    <p:sldId id="410" r:id="rId27"/>
    <p:sldId id="435" r:id="rId28"/>
    <p:sldId id="434" r:id="rId29"/>
    <p:sldId id="436" r:id="rId30"/>
    <p:sldId id="329" r:id="rId31"/>
    <p:sldId id="413" r:id="rId32"/>
    <p:sldId id="414" r:id="rId33"/>
    <p:sldId id="437" r:id="rId34"/>
    <p:sldId id="428" r:id="rId35"/>
    <p:sldId id="450" r:id="rId36"/>
    <p:sldId id="451" r:id="rId37"/>
    <p:sldId id="468" r:id="rId38"/>
    <p:sldId id="452" r:id="rId39"/>
    <p:sldId id="453" r:id="rId40"/>
    <p:sldId id="454" r:id="rId41"/>
    <p:sldId id="455" r:id="rId42"/>
    <p:sldId id="488" r:id="rId43"/>
    <p:sldId id="489" r:id="rId44"/>
    <p:sldId id="458" r:id="rId45"/>
    <p:sldId id="465" r:id="rId46"/>
    <p:sldId id="466" r:id="rId47"/>
    <p:sldId id="467" r:id="rId48"/>
    <p:sldId id="469" r:id="rId49"/>
    <p:sldId id="364" r:id="rId50"/>
    <p:sldId id="367" r:id="rId51"/>
    <p:sldId id="368" r:id="rId52"/>
    <p:sldId id="441" r:id="rId53"/>
    <p:sldId id="370" r:id="rId54"/>
    <p:sldId id="470" r:id="rId55"/>
    <p:sldId id="471" r:id="rId56"/>
    <p:sldId id="472" r:id="rId57"/>
    <p:sldId id="473" r:id="rId58"/>
    <p:sldId id="486" r:id="rId59"/>
    <p:sldId id="475" r:id="rId60"/>
    <p:sldId id="483" r:id="rId61"/>
    <p:sldId id="338" r:id="rId62"/>
    <p:sldId id="478" r:id="rId63"/>
    <p:sldId id="479" r:id="rId64"/>
    <p:sldId id="480" r:id="rId65"/>
    <p:sldId id="481" r:id="rId66"/>
    <p:sldId id="482" r:id="rId6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D21CF501-BD65-4D2F-9BF6-363A126BAC3C}">
          <p14:sldIdLst>
            <p14:sldId id="477"/>
            <p14:sldId id="484"/>
            <p14:sldId id="485"/>
          </p14:sldIdLst>
        </p14:section>
        <p14:section name="Entstehung &amp; Überblick" id="{BE3F3D8D-DC24-4999-821F-9A24B4C06383}">
          <p14:sldIdLst>
            <p14:sldId id="315"/>
            <p14:sldId id="278"/>
            <p14:sldId id="325"/>
            <p14:sldId id="326"/>
            <p14:sldId id="363"/>
            <p14:sldId id="422"/>
          </p14:sldIdLst>
        </p14:section>
        <p14:section name="Herangehensweisen" id="{784C36D0-4F7F-491F-ABDF-96AF404A792F}">
          <p14:sldIdLst>
            <p14:sldId id="393"/>
            <p14:sldId id="394"/>
            <p14:sldId id="395"/>
            <p14:sldId id="396"/>
            <p14:sldId id="397"/>
            <p14:sldId id="399"/>
            <p14:sldId id="400"/>
            <p14:sldId id="401"/>
            <p14:sldId id="402"/>
            <p14:sldId id="403"/>
          </p14:sldIdLst>
        </p14:section>
        <p14:section name="Kundenszenarien" id="{98897B0B-D4B2-4A0F-BAEC-352AF735231B}">
          <p14:sldIdLst>
            <p14:sldId id="449"/>
            <p14:sldId id="438"/>
            <p14:sldId id="410"/>
            <p14:sldId id="435"/>
            <p14:sldId id="434"/>
            <p14:sldId id="436"/>
            <p14:sldId id="329"/>
            <p14:sldId id="413"/>
            <p14:sldId id="414"/>
            <p14:sldId id="437"/>
          </p14:sldIdLst>
        </p14:section>
        <p14:section name="Data Scientist" id="{806CFCB1-5479-4C3B-9901-C700E4CFD2BD}">
          <p14:sldIdLst>
            <p14:sldId id="428"/>
            <p14:sldId id="450"/>
            <p14:sldId id="451"/>
            <p14:sldId id="468"/>
            <p14:sldId id="452"/>
            <p14:sldId id="453"/>
            <p14:sldId id="454"/>
            <p14:sldId id="455"/>
            <p14:sldId id="488"/>
            <p14:sldId id="489"/>
            <p14:sldId id="458"/>
            <p14:sldId id="465"/>
            <p14:sldId id="466"/>
            <p14:sldId id="467"/>
          </p14:sldIdLst>
        </p14:section>
        <p14:section name="Warum mit Microsoft" id="{B429A65E-C282-486F-98E8-BF40048E409B}">
          <p14:sldIdLst>
            <p14:sldId id="469"/>
            <p14:sldId id="364"/>
            <p14:sldId id="367"/>
            <p14:sldId id="368"/>
            <p14:sldId id="441"/>
            <p14:sldId id="370"/>
            <p14:sldId id="470"/>
            <p14:sldId id="471"/>
            <p14:sldId id="472"/>
            <p14:sldId id="473"/>
            <p14:sldId id="486"/>
            <p14:sldId id="475"/>
          </p14:sldIdLst>
        </p14:section>
        <p14:section name="Ende" id="{0F7F401F-C8D8-4E6F-AB5A-72722459D677}">
          <p14:sldIdLst>
            <p14:sldId id="483"/>
            <p14:sldId id="338"/>
            <p14:sldId id="478"/>
            <p14:sldId id="479"/>
            <p14:sldId id="480"/>
            <p14:sldId id="481"/>
            <p14:sldId id="4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35">
          <p15:clr>
            <a:srgbClr val="A4A3A4"/>
          </p15:clr>
        </p15:guide>
        <p15:guide id="2" orient="horz" pos="4122">
          <p15:clr>
            <a:srgbClr val="A4A3A4"/>
          </p15:clr>
        </p15:guide>
        <p15:guide id="3" orient="horz" pos="426">
          <p15:clr>
            <a:srgbClr val="A4A3A4"/>
          </p15:clr>
        </p15:guide>
        <p15:guide id="4" pos="2789">
          <p15:clr>
            <a:srgbClr val="A4A3A4"/>
          </p15:clr>
        </p15:guide>
        <p15:guide id="5" pos="95">
          <p15:clr>
            <a:srgbClr val="A4A3A4"/>
          </p15:clr>
        </p15:guide>
        <p15:guide id="6" pos="5665">
          <p15:clr>
            <a:srgbClr val="A4A3A4"/>
          </p15:clr>
        </p15:guide>
        <p15:guide id="7" pos="340">
          <p15:clr>
            <a:srgbClr val="A4A3A4"/>
          </p15:clr>
        </p15:guide>
        <p15:guide id="8" pos="454">
          <p15:clr>
            <a:srgbClr val="A4A3A4"/>
          </p15:clr>
        </p15:guide>
        <p15:guide id="9" pos="5228">
          <p15:clr>
            <a:srgbClr val="A4A3A4"/>
          </p15:clr>
        </p15:guide>
        <p15:guide id="10" pos="2835">
          <p15:clr>
            <a:srgbClr val="A4A3A4"/>
          </p15:clr>
        </p15:guide>
        <p15:guide id="11" pos="27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 Franke" initials="MF" lastIdx="1" clrIdx="0">
    <p:extLst>
      <p:ext uri="{19B8F6BF-5375-455C-9EA6-DF929625EA0E}">
        <p15:presenceInfo xmlns:p15="http://schemas.microsoft.com/office/powerpoint/2012/main" userId="edd20a747f7b8fde" providerId="Windows Live"/>
      </p:ext>
    </p:extLst>
  </p:cmAuthor>
  <p:cmAuthor id="2" name="Katharina Balluch" initials="KB" lastIdx="1" clrIdx="1">
    <p:extLst>
      <p:ext uri="{19B8F6BF-5375-455C-9EA6-DF929625EA0E}">
        <p15:presenceInfo xmlns:p15="http://schemas.microsoft.com/office/powerpoint/2012/main" userId="S-1-5-21-2707206206-2759305838-584449620-524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439"/>
    <a:srgbClr val="595959"/>
    <a:srgbClr val="CBC4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Helle Formatvorlage 2 - Akz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0" autoAdjust="0"/>
    <p:restoredTop sz="94434" autoAdjust="0"/>
  </p:normalViewPr>
  <p:slideViewPr>
    <p:cSldViewPr>
      <p:cViewPr varScale="1">
        <p:scale>
          <a:sx n="42" d="100"/>
          <a:sy n="42" d="100"/>
        </p:scale>
        <p:origin x="1266" y="54"/>
      </p:cViewPr>
      <p:guideLst>
        <p:guide orient="horz" pos="935"/>
        <p:guide orient="horz" pos="4122"/>
        <p:guide orient="horz" pos="426"/>
        <p:guide pos="2789"/>
        <p:guide pos="95"/>
        <p:guide pos="5665"/>
        <p:guide pos="340"/>
        <p:guide pos="454"/>
        <p:guide pos="5228"/>
        <p:guide pos="2835"/>
        <p:guide pos="27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6" d="100"/>
          <a:sy n="126" d="100"/>
        </p:scale>
        <p:origin x="-490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704A54-E161-4ECE-A78D-B604BD2B597B}" type="datetimeFigureOut">
              <a:rPr lang="de-DE" smtClean="0"/>
              <a:t>15.07.2013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BAD8EF-4A09-45C3-829C-6A52DD4F0C7C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742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93783C-37D8-43C4-B3E6-B937142571F8}" type="datetimeFigureOut">
              <a:rPr lang="de-DE" smtClean="0"/>
              <a:t>15.07.2013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9C3273-6B7F-4027-9E01-AE6FC7AD2815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4198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9368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719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0560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53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24470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7311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Fermat: </a:t>
            </a:r>
            <a:r>
              <a:rPr lang="de-DE" dirty="0" err="1" smtClean="0"/>
              <a:t>Loyer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Mathematican</a:t>
            </a:r>
            <a:endParaRPr lang="de-DE" dirty="0" smtClean="0"/>
          </a:p>
          <a:p>
            <a:r>
              <a:rPr lang="de-DE" dirty="0" smtClean="0"/>
              <a:t>Pascal: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Writing </a:t>
            </a:r>
            <a:r>
              <a:rPr lang="de-DE" dirty="0" err="1" smtClean="0"/>
              <a:t>very</a:t>
            </a:r>
            <a:r>
              <a:rPr lang="de-DE" dirty="0" smtClean="0"/>
              <a:t> </a:t>
            </a:r>
            <a:r>
              <a:rPr lang="de-DE" dirty="0" err="1" smtClean="0"/>
              <a:t>long</a:t>
            </a:r>
            <a:r>
              <a:rPr lang="de-DE" dirty="0" smtClean="0"/>
              <a:t> </a:t>
            </a:r>
            <a:r>
              <a:rPr lang="de-DE" dirty="0" err="1" smtClean="0"/>
              <a:t>letters</a:t>
            </a:r>
            <a:r>
              <a:rPr lang="de-DE" dirty="0" smtClean="0"/>
              <a:t> back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forth</a:t>
            </a:r>
            <a:endParaRPr lang="de-DE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http://de.wikipedia.org/wiki/De-M%C3%A9r%C3%A9-Paradoxon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3701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http://de.slideshare.net/pacoid/intro-to-data-science-for-enterprise-big-data?from_search=4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632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7767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Sieht einfach aus, kann komplex werden</a:t>
            </a:r>
          </a:p>
          <a:p>
            <a:r>
              <a:rPr lang="de-DE" dirty="0" smtClean="0"/>
              <a:t>Gute Skills -&gt; Data </a:t>
            </a:r>
            <a:r>
              <a:rPr lang="de-DE" dirty="0" err="1" smtClean="0"/>
              <a:t>Scientists</a:t>
            </a:r>
            <a:r>
              <a:rPr lang="de-DE" smtClean="0"/>
              <a:t>, nichts für einen Endanwender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3064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Kosten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46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3176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Man</a:t>
            </a:r>
            <a:r>
              <a:rPr lang="de-DE" baseline="0" dirty="0" smtClean="0"/>
              <a:t> braucht beide Welten</a:t>
            </a:r>
          </a:p>
          <a:p>
            <a:r>
              <a:rPr lang="de-DE" baseline="0" smtClean="0"/>
              <a:t>Gemeinsame Datenmodelle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47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03098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Hive</a:t>
            </a:r>
            <a:r>
              <a:rPr lang="de-DE" dirty="0" smtClean="0"/>
              <a:t> vs. PDW: Scan/</a:t>
            </a:r>
            <a:r>
              <a:rPr lang="de-DE" dirty="0" err="1" smtClean="0"/>
              <a:t>Seek</a:t>
            </a:r>
            <a:r>
              <a:rPr lang="de-DE" dirty="0" smtClean="0"/>
              <a:t> 10:1, </a:t>
            </a:r>
            <a:r>
              <a:rPr lang="de-DE" dirty="0" err="1" smtClean="0"/>
              <a:t>Joins</a:t>
            </a:r>
            <a:r>
              <a:rPr lang="de-DE" dirty="0" smtClean="0"/>
              <a:t> 100:1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705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0501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Veranstal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800" y="836641"/>
            <a:ext cx="3931407" cy="61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15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DACH Veranstal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720000" y="3633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 defTabSz="900000"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D:	069 55584499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720000" y="4137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AT:	021 555478885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718875" y="4641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CH:	0122 666999941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800" y="836641"/>
            <a:ext cx="3931407" cy="61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128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FO Veranstal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720000" y="3636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720000" y="4140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2800" y="836641"/>
            <a:ext cx="3931407" cy="612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599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Id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43" y="2995719"/>
            <a:ext cx="4461178" cy="38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213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DACH Id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720000" y="3633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 defTabSz="900000"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D:	069 55584499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720000" y="4137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AT:	021 555478885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718875" y="4641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CH:	0122 666999941</a:t>
            </a:r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43" y="2995719"/>
            <a:ext cx="4461178" cy="38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7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FO Id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720000" y="3636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720000" y="4140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643" y="2995719"/>
            <a:ext cx="4461178" cy="386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58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3465">
            <a:off x="2162027" y="2509270"/>
            <a:ext cx="7360113" cy="46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15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DACH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720000" y="3633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 defTabSz="900000"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D:	069 55584499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720000" y="4137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AT:	021 555478885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718875" y="4641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CH:	0122 666999941</a:t>
            </a:r>
          </a:p>
        </p:txBody>
      </p:sp>
      <p:pic>
        <p:nvPicPr>
          <p:cNvPr id="21" name="Grafik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3465">
            <a:off x="2162027" y="2509270"/>
            <a:ext cx="7360113" cy="46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69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F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720000" y="3636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720000" y="4140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22" name="Grafik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3465">
            <a:off x="2162027" y="2509270"/>
            <a:ext cx="7360113" cy="466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188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9" name="Rechteck 8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9138" y="972000"/>
            <a:ext cx="6264000" cy="1224000"/>
          </a:xfrm>
        </p:spPr>
        <p:txBody>
          <a:bodyPr anchor="b" anchorCtr="0"/>
          <a:lstStyle>
            <a:lvl1pPr algn="l"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Zeile 1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0000" y="2196000"/>
            <a:ext cx="6264000" cy="1224000"/>
          </a:xfrm>
        </p:spPr>
        <p:txBody>
          <a:bodyPr anchor="t" anchorCtr="0"/>
          <a:lstStyle>
            <a:lvl1pPr marL="0" indent="0">
              <a:lnSpc>
                <a:spcPts val="4500"/>
              </a:lnSpc>
              <a:buNone/>
              <a:defRPr sz="3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Zeile 2</a:t>
            </a:r>
          </a:p>
        </p:txBody>
      </p:sp>
      <p:sp>
        <p:nvSpPr>
          <p:cNvPr id="20" name="Bildplatzhalter 19"/>
          <p:cNvSpPr>
            <a:spLocks noGrp="1"/>
          </p:cNvSpPr>
          <p:nvPr>
            <p:ph type="pic" sz="quarter" idx="13"/>
          </p:nvPr>
        </p:nvSpPr>
        <p:spPr>
          <a:xfrm>
            <a:off x="4824000" y="1188000"/>
            <a:ext cx="4320000" cy="4679950"/>
          </a:xfrm>
        </p:spPr>
        <p:txBody>
          <a:bodyPr/>
          <a:lstStyle>
            <a:lvl1pPr marL="0" indent="0">
              <a:buFontTx/>
              <a:buNone/>
              <a:defRPr b="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34211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DA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720000" y="3633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 defTabSz="900000"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D:	069 55584499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720000" y="4137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AT:	021 555478885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718875" y="4641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CH:	0122 666999941</a:t>
            </a:r>
          </a:p>
        </p:txBody>
      </p:sp>
    </p:spTree>
    <p:extLst>
      <p:ext uri="{BB962C8B-B14F-4D97-AF65-F5344CB8AC3E}">
        <p14:creationId xmlns:p14="http://schemas.microsoft.com/office/powerpoint/2010/main" val="40289775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9" name="Rechteck 8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19138" y="972000"/>
            <a:ext cx="6264000" cy="1224000"/>
          </a:xfrm>
        </p:spPr>
        <p:txBody>
          <a:bodyPr anchor="b" anchorCtr="0"/>
          <a:lstStyle>
            <a:lvl1pPr algn="l"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Zeile 1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720000" y="2196000"/>
            <a:ext cx="6264000" cy="1224000"/>
          </a:xfrm>
        </p:spPr>
        <p:txBody>
          <a:bodyPr anchor="t" anchorCtr="0"/>
          <a:lstStyle>
            <a:lvl1pPr marL="0" indent="0">
              <a:lnSpc>
                <a:spcPts val="4500"/>
              </a:lnSpc>
              <a:buNone/>
              <a:defRPr sz="3800" b="0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Zeile 2</a:t>
            </a:r>
          </a:p>
        </p:txBody>
      </p:sp>
    </p:spTree>
    <p:extLst>
      <p:ext uri="{BB962C8B-B14F-4D97-AF65-F5344CB8AC3E}">
        <p14:creationId xmlns:p14="http://schemas.microsoft.com/office/powerpoint/2010/main" val="2262284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063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 mit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540000" y="1476000"/>
            <a:ext cx="3798000" cy="5058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/>
          </p:nvPr>
        </p:nvSpPr>
        <p:spPr>
          <a:xfrm>
            <a:off x="4500000" y="1476000"/>
            <a:ext cx="3798000" cy="5058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8893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nhalt mit 2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540000" y="1476000"/>
            <a:ext cx="3798000" cy="5058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7"/>
          </p:nvPr>
        </p:nvSpPr>
        <p:spPr>
          <a:xfrm>
            <a:off x="4500000" y="1476000"/>
            <a:ext cx="3798000" cy="24588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  <p:sp>
        <p:nvSpPr>
          <p:cNvPr id="6" name="Bildplatzhalter 5"/>
          <p:cNvSpPr>
            <a:spLocks noGrp="1"/>
          </p:cNvSpPr>
          <p:nvPr>
            <p:ph type="pic" sz="quarter" idx="18"/>
          </p:nvPr>
        </p:nvSpPr>
        <p:spPr>
          <a:xfrm>
            <a:off x="4499992" y="4077072"/>
            <a:ext cx="3798000" cy="24588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/>
            </a:lvl1pPr>
          </a:lstStyle>
          <a:p>
            <a:r>
              <a:rPr lang="en-US" smtClean="0"/>
              <a:t>Click icon to add picture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10729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540000" y="1476000"/>
            <a:ext cx="3798000" cy="5058000"/>
          </a:xfr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6"/>
          </p:nvPr>
        </p:nvSpPr>
        <p:spPr>
          <a:xfrm>
            <a:off x="4500000" y="1476000"/>
            <a:ext cx="3798000" cy="5058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69674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sz="quarter" idx="17"/>
          </p:nvPr>
        </p:nvSpPr>
        <p:spPr>
          <a:xfrm>
            <a:off x="539750" y="1476000"/>
            <a:ext cx="3798000" cy="6660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540000" y="2142000"/>
            <a:ext cx="3798000" cy="439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6"/>
          </p:nvPr>
        </p:nvSpPr>
        <p:spPr>
          <a:xfrm>
            <a:off x="4500000" y="2142000"/>
            <a:ext cx="3798000" cy="439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8"/>
          </p:nvPr>
        </p:nvSpPr>
        <p:spPr>
          <a:xfrm>
            <a:off x="4500000" y="1476000"/>
            <a:ext cx="3798000" cy="666000"/>
          </a:xfrm>
        </p:spPr>
        <p:txBody>
          <a:bodyPr/>
          <a:lstStyle>
            <a:lvl1pPr marL="0" indent="0">
              <a:buFontTx/>
              <a:buNone/>
              <a:defRPr sz="2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16856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chitekt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532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 und Cont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540000" y="1476000"/>
            <a:ext cx="3798000" cy="5058000"/>
          </a:xfrm>
        </p:spPr>
        <p:txBody>
          <a:bodyPr/>
          <a:lstStyle>
            <a:lvl1pPr marL="360000" indent="-360000">
              <a:buFontTx/>
              <a:buBlip>
                <a:blip r:embed="rId2"/>
              </a:buBlip>
              <a:defRPr b="0"/>
            </a:lvl1pPr>
            <a:lvl2pPr>
              <a:defRPr baseline="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sz="quarter" idx="16"/>
          </p:nvPr>
        </p:nvSpPr>
        <p:spPr>
          <a:xfrm>
            <a:off x="4500000" y="1476000"/>
            <a:ext cx="3798000" cy="5058000"/>
          </a:xfrm>
        </p:spPr>
        <p:txBody>
          <a:bodyPr/>
          <a:lstStyle>
            <a:lvl1pPr marL="360000" indent="-360000">
              <a:buFontTx/>
              <a:buBlip>
                <a:blip r:embed="rId3"/>
              </a:buBlip>
              <a:defRPr b="0"/>
            </a:lvl1pPr>
            <a:lvl2pPr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1961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: Fr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360000" indent="-360000">
              <a:buClr>
                <a:schemeClr val="tx1"/>
              </a:buClr>
              <a:buFontTx/>
              <a:buBlip>
                <a:blip r:embed="rId2"/>
              </a:buBlip>
              <a:defRPr b="0">
                <a:solidFill>
                  <a:schemeClr val="tx1"/>
                </a:solidFill>
              </a:defRPr>
            </a:lvl1pPr>
            <a:lvl2pPr marL="702900" indent="-342900"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de-DE" dirty="0" smtClean="0"/>
              <a:t>Frage</a:t>
            </a:r>
          </a:p>
          <a:p>
            <a:pPr lvl="1"/>
            <a:r>
              <a:rPr lang="de-DE" dirty="0" smtClean="0"/>
              <a:t>Antwort</a:t>
            </a:r>
          </a:p>
        </p:txBody>
      </p:sp>
      <p:sp>
        <p:nvSpPr>
          <p:cNvPr id="4" name="Textfeld 3"/>
          <p:cNvSpPr txBox="1">
            <a:spLocks/>
          </p:cNvSpPr>
          <p:nvPr userDrawn="1"/>
        </p:nvSpPr>
        <p:spPr>
          <a:xfrm>
            <a:off x="540000" y="252000"/>
            <a:ext cx="6768000" cy="648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2400" b="1" cap="all" baseline="0" dirty="0" smtClean="0">
                <a:solidFill>
                  <a:schemeClr val="tx2"/>
                </a:solidFill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929854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: Nächste Schr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60000" indent="-360000">
              <a:buClr>
                <a:schemeClr val="tx1"/>
              </a:buClr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4" name="Textfeld 3"/>
          <p:cNvSpPr txBox="1">
            <a:spLocks/>
          </p:cNvSpPr>
          <p:nvPr userDrawn="1"/>
        </p:nvSpPr>
        <p:spPr>
          <a:xfrm>
            <a:off x="540000" y="252000"/>
            <a:ext cx="6768000" cy="64800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2400" b="1" cap="all" baseline="0" dirty="0" smtClean="0">
                <a:solidFill>
                  <a:schemeClr val="tx2"/>
                </a:solidFill>
              </a:rPr>
              <a:t>Nächste Schritte</a:t>
            </a:r>
          </a:p>
        </p:txBody>
      </p:sp>
    </p:spTree>
    <p:extLst>
      <p:ext uri="{BB962C8B-B14F-4D97-AF65-F5344CB8AC3E}">
        <p14:creationId xmlns:p14="http://schemas.microsoft.com/office/powerpoint/2010/main" val="2061202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720000" y="3636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720000" y="4140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1292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4731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 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7602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 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8" name="Gruppieren 7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9" name="Rechteck 8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0" name="Gruppieren 9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1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4661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rschal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6" name="Rechteck 5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7" name="Gruppieren 6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8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14" name="Tabellenplatzhalter 13"/>
          <p:cNvSpPr>
            <a:spLocks noGrp="1"/>
          </p:cNvSpPr>
          <p:nvPr>
            <p:ph type="tbl" sz="quarter" idx="10"/>
          </p:nvPr>
        </p:nvSpPr>
        <p:spPr>
          <a:xfrm>
            <a:off x="540000" y="1476000"/>
            <a:ext cx="7740000" cy="5058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/>
            </a:lvl1pPr>
          </a:lstStyle>
          <a:p>
            <a:r>
              <a:rPr lang="en-US" smtClean="0"/>
              <a:t>Click icon to add table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6552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shot XL Quadrat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9750" y="684000"/>
            <a:ext cx="5850000" cy="5850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49715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shot XL Rechteck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9750" y="684000"/>
            <a:ext cx="5850000" cy="3888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699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creenshot L Quadrati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9750" y="684000"/>
            <a:ext cx="5111750" cy="5112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28702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Screenshot L Rechteck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9750" y="684000"/>
            <a:ext cx="5111750" cy="3420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32984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9750" y="684000"/>
            <a:ext cx="3798000" cy="28548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540000" y="3672000"/>
            <a:ext cx="3798000" cy="28548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3451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9750" y="684000"/>
            <a:ext cx="2484000" cy="185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9750" y="46800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540000" y="26784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44133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Tabellenfüh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61136"/>
            <a:ext cx="4041314" cy="67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01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9750" y="684000"/>
            <a:ext cx="2484000" cy="185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9750" y="46800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540000" y="2677672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0" y="6840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168000" y="26784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5" hasCustomPrompt="1"/>
          </p:nvPr>
        </p:nvSpPr>
        <p:spPr>
          <a:xfrm>
            <a:off x="3168000" y="46800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830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creensho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39750" y="684000"/>
            <a:ext cx="2484000" cy="185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1" hasCustomPrompt="1"/>
          </p:nvPr>
        </p:nvSpPr>
        <p:spPr>
          <a:xfrm>
            <a:off x="539750" y="46800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2" hasCustomPrompt="1"/>
          </p:nvPr>
        </p:nvSpPr>
        <p:spPr>
          <a:xfrm>
            <a:off x="540000" y="2677672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3168000" y="6840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4" hasCustomPrompt="1"/>
          </p:nvPr>
        </p:nvSpPr>
        <p:spPr>
          <a:xfrm>
            <a:off x="3168000" y="26784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5" hasCustomPrompt="1"/>
          </p:nvPr>
        </p:nvSpPr>
        <p:spPr>
          <a:xfrm>
            <a:off x="3168000" y="46800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6" hasCustomPrompt="1"/>
          </p:nvPr>
        </p:nvSpPr>
        <p:spPr>
          <a:xfrm>
            <a:off x="5796000" y="6840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12" name="Bildplatzhalter 11"/>
          <p:cNvSpPr>
            <a:spLocks noGrp="1"/>
          </p:cNvSpPr>
          <p:nvPr>
            <p:ph type="pic" sz="quarter" idx="17" hasCustomPrompt="1"/>
          </p:nvPr>
        </p:nvSpPr>
        <p:spPr>
          <a:xfrm>
            <a:off x="5796000" y="26784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8" hasCustomPrompt="1"/>
          </p:nvPr>
        </p:nvSpPr>
        <p:spPr>
          <a:xfrm>
            <a:off x="5796000" y="4680000"/>
            <a:ext cx="2484000" cy="1854000"/>
          </a:xfrm>
        </p:spPr>
        <p:txBody>
          <a:bodyPr/>
          <a:lstStyle>
            <a:lvl1pPr marL="0" indent="0">
              <a:buFontTx/>
              <a:buNone/>
              <a:defRPr b="0">
                <a:solidFill>
                  <a:schemeClr val="bg2"/>
                </a:solidFill>
              </a:defRPr>
            </a:lvl1pPr>
          </a:lstStyle>
          <a:p>
            <a:r>
              <a:rPr lang="de-DE" dirty="0" smtClean="0"/>
              <a:t>Screenshot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3923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07547"/>
            <a:ext cx="9143999" cy="675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8410" y="516686"/>
            <a:ext cx="8203153" cy="1470025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8410" y="1907341"/>
            <a:ext cx="7925349" cy="1752600"/>
          </a:xfrm>
        </p:spPr>
        <p:txBody>
          <a:bodyPr>
            <a:normAutofit/>
          </a:bodyPr>
          <a:lstStyle>
            <a:lvl1pPr marL="0" indent="0" algn="l">
              <a:buNone/>
              <a:defRPr sz="3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6197615"/>
            <a:ext cx="893646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de-DE" dirty="0" smtClean="0">
                <a:solidFill>
                  <a:prstClr val="white">
                    <a:lumMod val="75000"/>
                  </a:prstClr>
                </a:solidFill>
              </a:rPr>
              <a:t>13.07.2013</a:t>
            </a:r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50847" y="6197615"/>
            <a:ext cx="2895600" cy="365125"/>
          </a:xfr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457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Font typeface="Wingdings" charset="2"/>
              <a:buChar char="§"/>
              <a:defRPr>
                <a:solidFill>
                  <a:srgbClr val="474947"/>
                </a:solidFill>
              </a:defRPr>
            </a:lvl2pPr>
            <a:lvl3pPr marL="11430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3pPr>
            <a:lvl4pPr marL="16002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4pPr>
            <a:lvl5pPr marL="2057400" indent="-228600">
              <a:buFont typeface="Wingdings" charset="2"/>
              <a:buChar char="§"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706331" y="6286904"/>
            <a:ext cx="1019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6236" y="628413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4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6660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0" i="0" cap="all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706331" y="6286904"/>
            <a:ext cx="9982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04594" y="6286903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4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715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31" y="6286904"/>
            <a:ext cx="11201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26514" y="6286904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4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6506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>
            <a:norm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706331" y="6286904"/>
            <a:ext cx="11405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46834" y="6286904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8193" y="6286904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6690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06331" y="6286904"/>
            <a:ext cx="10199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26236" y="6286904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4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36576" y="1299672"/>
            <a:ext cx="8686800" cy="0"/>
          </a:xfrm>
          <a:prstGeom prst="line">
            <a:avLst/>
          </a:prstGeom>
          <a:ln w="1270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825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06331" y="6286904"/>
            <a:ext cx="10084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r>
              <a:rPr lang="de-DE" dirty="0" smtClean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14754" y="6286904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4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fld id="{87FD5303-69AD-2E4D-B18B-E5EED0F0A60B}" type="slidenum">
              <a:rPr lang="en-US" smtClean="0"/>
              <a:pPr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868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7BCC4-34C4-4D41-811C-30DA79CFF886}" type="datetime1">
              <a:rPr lang="de-DE" smtClean="0"/>
              <a:pPr/>
              <a:t>15.07.2013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D5303-69AD-2E4D-B18B-E5EED0F0A60B}" type="slidenum">
              <a:rPr lang="en-US" smtClean="0"/>
              <a:pPr/>
              <a:t>‹#›</a:t>
            </a:fld>
            <a:r>
              <a:rPr lang="en-US" smtClean="0"/>
              <a:t>  |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07547"/>
            <a:ext cx="9143999" cy="675860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458410" y="516686"/>
            <a:ext cx="8203153" cy="1470025"/>
          </a:xfrm>
        </p:spPr>
        <p:txBody>
          <a:bodyPr>
            <a:normAutofit/>
          </a:bodyPr>
          <a:lstStyle>
            <a:lvl1pPr algn="l"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79" y="6068386"/>
            <a:ext cx="1640787" cy="79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583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DACH Tabellenfüh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720000" y="3633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 defTabSz="900000"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D:	069 55584499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720000" y="4137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AT:	021 555478885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718875" y="4641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CH:	0122 666999941</a:t>
            </a: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61136"/>
            <a:ext cx="4041314" cy="67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030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FO Tabellenfüh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720000" y="3636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720000" y="4140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461136"/>
            <a:ext cx="4041314" cy="67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2996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Kon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0" y="908650"/>
            <a:ext cx="7638787" cy="693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941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 DACH Kon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720000" y="3633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 defTabSz="900000"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D:	069 55584499</a:t>
            </a:r>
          </a:p>
        </p:txBody>
      </p:sp>
      <p:sp>
        <p:nvSpPr>
          <p:cNvPr id="19" name="Textfeld 18"/>
          <p:cNvSpPr txBox="1"/>
          <p:nvPr userDrawn="1"/>
        </p:nvSpPr>
        <p:spPr>
          <a:xfrm>
            <a:off x="720000" y="4137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AT:	021 555478885</a:t>
            </a:r>
          </a:p>
        </p:txBody>
      </p:sp>
      <p:sp>
        <p:nvSpPr>
          <p:cNvPr id="20" name="Textfeld 19"/>
          <p:cNvSpPr txBox="1"/>
          <p:nvPr userDrawn="1"/>
        </p:nvSpPr>
        <p:spPr>
          <a:xfrm>
            <a:off x="718875" y="4641945"/>
            <a:ext cx="3852000" cy="400110"/>
          </a:xfrm>
          <a:prstGeom prst="rect">
            <a:avLst/>
          </a:prstGeom>
          <a:solidFill>
            <a:srgbClr val="9E0028"/>
          </a:solidFill>
        </p:spPr>
        <p:txBody>
          <a:bodyPr wrap="square" rtlCol="0" anchor="ctr" anchorCtr="0">
            <a:noAutofit/>
          </a:bodyPr>
          <a:lstStyle/>
          <a:p>
            <a:pPr>
              <a:tabLst>
                <a:tab pos="432000" algn="l"/>
              </a:tabLst>
            </a:pPr>
            <a:r>
              <a:rPr lang="de-DE" sz="2000" dirty="0" smtClean="0">
                <a:solidFill>
                  <a:schemeClr val="bg1"/>
                </a:solidFill>
              </a:rPr>
              <a:t>CH:	0122 666999941</a:t>
            </a:r>
          </a:p>
        </p:txBody>
      </p:sp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0" y="908650"/>
            <a:ext cx="7638787" cy="69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397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INFO Konze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142875" y="144020"/>
            <a:ext cx="8856000" cy="6571105"/>
          </a:xfrm>
          <a:prstGeom prst="rect">
            <a:avLst/>
          </a:prstGeom>
          <a:gradFill flip="none" rotWithShape="1">
            <a:gsLst>
              <a:gs pos="93000">
                <a:srgbClr val="B8AFA6">
                  <a:tint val="66000"/>
                  <a:satMod val="160000"/>
                </a:srgbClr>
              </a:gs>
              <a:gs pos="50000">
                <a:srgbClr val="B8AFA6">
                  <a:tint val="44500"/>
                  <a:satMod val="160000"/>
                </a:srgbClr>
              </a:gs>
              <a:gs pos="0">
                <a:srgbClr val="B8AFA6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sz="1200" b="1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720000" y="2196000"/>
            <a:ext cx="6264000" cy="1224000"/>
          </a:xfrm>
        </p:spPr>
        <p:txBody>
          <a:bodyPr>
            <a:noAutofit/>
          </a:bodyPr>
          <a:lstStyle>
            <a:lvl1pPr marL="0" indent="0" algn="l">
              <a:lnSpc>
                <a:spcPts val="4500"/>
              </a:lnSpc>
              <a:spcBef>
                <a:spcPts val="0"/>
              </a:spcBef>
              <a:buNone/>
              <a:defRPr sz="38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Titelzeile 2</a:t>
            </a:r>
          </a:p>
        </p:txBody>
      </p:sp>
      <p:grpSp>
        <p:nvGrpSpPr>
          <p:cNvPr id="9" name="Gruppieren 8"/>
          <p:cNvGrpSpPr/>
          <p:nvPr userDrawn="1"/>
        </p:nvGrpSpPr>
        <p:grpSpPr>
          <a:xfrm>
            <a:off x="6984000" y="0"/>
            <a:ext cx="1311275" cy="714375"/>
            <a:chOff x="6975475" y="0"/>
            <a:chExt cx="1311275" cy="714375"/>
          </a:xfrm>
        </p:grpSpPr>
        <p:sp>
          <p:nvSpPr>
            <p:cNvPr id="10" name="Rechteck 9"/>
            <p:cNvSpPr/>
            <p:nvPr userDrawn="1"/>
          </p:nvSpPr>
          <p:spPr>
            <a:xfrm>
              <a:off x="6975475" y="0"/>
              <a:ext cx="1311275" cy="714375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de-DE" sz="1200" b="1" dirty="0" smtClean="0">
                <a:solidFill>
                  <a:schemeClr val="tx1"/>
                </a:solidFill>
              </a:endParaRPr>
            </a:p>
          </p:txBody>
        </p:sp>
        <p:grpSp>
          <p:nvGrpSpPr>
            <p:cNvPr id="11" name="Gruppieren 10"/>
            <p:cNvGrpSpPr/>
            <p:nvPr userDrawn="1"/>
          </p:nvGrpSpPr>
          <p:grpSpPr>
            <a:xfrm>
              <a:off x="7221492" y="253414"/>
              <a:ext cx="819240" cy="268258"/>
              <a:chOff x="536575" y="3635375"/>
              <a:chExt cx="5934075" cy="1943100"/>
            </a:xfrm>
          </p:grpSpPr>
          <p:sp>
            <p:nvSpPr>
              <p:cNvPr id="12" name="Freeform 8"/>
              <p:cNvSpPr>
                <a:spLocks/>
              </p:cNvSpPr>
              <p:nvPr userDrawn="1"/>
            </p:nvSpPr>
            <p:spPr bwMode="auto">
              <a:xfrm>
                <a:off x="4243388" y="3979863"/>
                <a:ext cx="1054100" cy="1260475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9"/>
              <p:cNvSpPr>
                <a:spLocks noEditPoints="1"/>
              </p:cNvSpPr>
              <p:nvPr userDrawn="1"/>
            </p:nvSpPr>
            <p:spPr bwMode="auto">
              <a:xfrm>
                <a:off x="2909888" y="3635375"/>
                <a:ext cx="1236663" cy="1627188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0"/>
              <p:cNvSpPr>
                <a:spLocks noEditPoints="1"/>
              </p:cNvSpPr>
              <p:nvPr userDrawn="1"/>
            </p:nvSpPr>
            <p:spPr bwMode="auto">
              <a:xfrm>
                <a:off x="5387975" y="3979863"/>
                <a:ext cx="1082675" cy="1282700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0"/>
                <a:ext cx="828675" cy="1508125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 userDrawn="1"/>
            </p:nvSpPr>
            <p:spPr bwMode="auto">
              <a:xfrm>
                <a:off x="1465263" y="4070350"/>
                <a:ext cx="1338263" cy="1173163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dirty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0000" y="972000"/>
            <a:ext cx="6264000" cy="1224000"/>
          </a:xfrm>
        </p:spPr>
        <p:txBody>
          <a:bodyPr anchor="b" anchorCtr="0">
            <a:noAutofit/>
          </a:bodyPr>
          <a:lstStyle>
            <a:lvl1pPr>
              <a:lnSpc>
                <a:spcPts val="4500"/>
              </a:lnSpc>
              <a:defRPr sz="3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de-DE" dirty="0" smtClean="0"/>
              <a:t>Titelzeile 1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720000" y="3636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720000" y="4140000"/>
            <a:ext cx="3852000" cy="396000"/>
          </a:xfrm>
          <a:solidFill>
            <a:srgbClr val="9E0028"/>
          </a:solidFill>
        </p:spPr>
        <p:txBody>
          <a:bodyPr lIns="90000" tIns="46800" rIns="90000" bIns="46800" anchor="ctr" anchorCtr="0"/>
          <a:lstStyle>
            <a:lvl1pPr marL="0" indent="0">
              <a:buFontTx/>
              <a:buNone/>
              <a:defRPr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40000" y="908650"/>
            <a:ext cx="7638787" cy="6930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8524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1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image" Target="../media/image12.png"/><Relationship Id="rId5" Type="http://schemas.openxmlformats.org/officeDocument/2006/relationships/slideLayout" Target="../slideLayouts/slideLayout46.xml"/><Relationship Id="rId10" Type="http://schemas.openxmlformats.org/officeDocument/2006/relationships/image" Target="../media/image11.jpeg"/><Relationship Id="rId4" Type="http://schemas.openxmlformats.org/officeDocument/2006/relationships/slideLayout" Target="../slideLayouts/slideLayout4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44000" y="144000"/>
            <a:ext cx="8856000" cy="936000"/>
          </a:xfrm>
          <a:prstGeom prst="rect">
            <a:avLst/>
          </a:prstGeom>
          <a:solidFill>
            <a:srgbClr val="CBC4BD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8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40000" y="252000"/>
            <a:ext cx="6768000" cy="648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40000" y="1475999"/>
            <a:ext cx="7740000" cy="505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  <a:endParaRPr lang="de-DE" dirty="0"/>
          </a:p>
        </p:txBody>
      </p:sp>
      <p:grpSp>
        <p:nvGrpSpPr>
          <p:cNvPr id="16" name="Gruppieren 15"/>
          <p:cNvGrpSpPr/>
          <p:nvPr userDrawn="1"/>
        </p:nvGrpSpPr>
        <p:grpSpPr>
          <a:xfrm>
            <a:off x="7380000" y="0"/>
            <a:ext cx="917892" cy="504000"/>
            <a:chOff x="7368858" y="0"/>
            <a:chExt cx="917892" cy="504000"/>
          </a:xfrm>
        </p:grpSpPr>
        <p:sp>
          <p:nvSpPr>
            <p:cNvPr id="17" name="Rechteck 16"/>
            <p:cNvSpPr/>
            <p:nvPr userDrawn="1"/>
          </p:nvSpPr>
          <p:spPr>
            <a:xfrm>
              <a:off x="7368858" y="0"/>
              <a:ext cx="917892" cy="504000"/>
            </a:xfrm>
            <a:prstGeom prst="rect">
              <a:avLst/>
            </a:prstGeom>
            <a:gradFill flip="none" rotWithShape="1">
              <a:gsLst>
                <a:gs pos="0">
                  <a:srgbClr val="B10037">
                    <a:shade val="30000"/>
                    <a:satMod val="115000"/>
                  </a:srgbClr>
                </a:gs>
                <a:gs pos="50000">
                  <a:srgbClr val="B10037">
                    <a:shade val="67500"/>
                    <a:satMod val="115000"/>
                  </a:srgbClr>
                </a:gs>
                <a:gs pos="100000">
                  <a:srgbClr val="B10037">
                    <a:shade val="100000"/>
                    <a:satMod val="115000"/>
                  </a:srgbClr>
                </a:gs>
              </a:gsLst>
              <a:lin ang="13500000" scaled="1"/>
              <a:tileRect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" name="Gruppieren 17"/>
            <p:cNvGrpSpPr/>
            <p:nvPr userDrawn="1"/>
          </p:nvGrpSpPr>
          <p:grpSpPr>
            <a:xfrm>
              <a:off x="7541070" y="177390"/>
              <a:ext cx="573468" cy="187780"/>
              <a:chOff x="536575" y="3635375"/>
              <a:chExt cx="5934074" cy="1943101"/>
            </a:xfrm>
          </p:grpSpPr>
          <p:sp>
            <p:nvSpPr>
              <p:cNvPr id="19" name="Freeform 8"/>
              <p:cNvSpPr>
                <a:spLocks/>
              </p:cNvSpPr>
              <p:nvPr userDrawn="1"/>
            </p:nvSpPr>
            <p:spPr bwMode="auto">
              <a:xfrm>
                <a:off x="4243390" y="3979862"/>
                <a:ext cx="1054099" cy="1260480"/>
              </a:xfrm>
              <a:custGeom>
                <a:avLst/>
                <a:gdLst>
                  <a:gd name="T0" fmla="*/ 139 w 281"/>
                  <a:gd name="T1" fmla="*/ 0 h 336"/>
                  <a:gd name="T2" fmla="*/ 0 w 281"/>
                  <a:gd name="T3" fmla="*/ 24 h 336"/>
                  <a:gd name="T4" fmla="*/ 0 w 281"/>
                  <a:gd name="T5" fmla="*/ 336 h 336"/>
                  <a:gd name="T6" fmla="*/ 96 w 281"/>
                  <a:gd name="T7" fmla="*/ 336 h 336"/>
                  <a:gd name="T8" fmla="*/ 96 w 281"/>
                  <a:gd name="T9" fmla="*/ 154 h 336"/>
                  <a:gd name="T10" fmla="*/ 96 w 281"/>
                  <a:gd name="T11" fmla="*/ 147 h 336"/>
                  <a:gd name="T12" fmla="*/ 71 w 281"/>
                  <a:gd name="T13" fmla="*/ 147 h 336"/>
                  <a:gd name="T14" fmla="*/ 71 w 281"/>
                  <a:gd name="T15" fmla="*/ 128 h 336"/>
                  <a:gd name="T16" fmla="*/ 71 w 281"/>
                  <a:gd name="T17" fmla="*/ 78 h 336"/>
                  <a:gd name="T18" fmla="*/ 71 w 281"/>
                  <a:gd name="T19" fmla="*/ 73 h 336"/>
                  <a:gd name="T20" fmla="*/ 136 w 281"/>
                  <a:gd name="T21" fmla="*/ 59 h 336"/>
                  <a:gd name="T22" fmla="*/ 185 w 281"/>
                  <a:gd name="T23" fmla="*/ 105 h 336"/>
                  <a:gd name="T24" fmla="*/ 185 w 281"/>
                  <a:gd name="T25" fmla="*/ 336 h 336"/>
                  <a:gd name="T26" fmla="*/ 281 w 281"/>
                  <a:gd name="T27" fmla="*/ 336 h 336"/>
                  <a:gd name="T28" fmla="*/ 281 w 281"/>
                  <a:gd name="T29" fmla="*/ 105 h 336"/>
                  <a:gd name="T30" fmla="*/ 139 w 281"/>
                  <a:gd name="T31" fmla="*/ 0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81" h="336">
                    <a:moveTo>
                      <a:pt x="139" y="0"/>
                    </a:moveTo>
                    <a:cubicBezTo>
                      <a:pt x="80" y="0"/>
                      <a:pt x="33" y="9"/>
                      <a:pt x="0" y="24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96" y="336"/>
                      <a:pt x="96" y="336"/>
                      <a:pt x="96" y="336"/>
                    </a:cubicBezTo>
                    <a:cubicBezTo>
                      <a:pt x="96" y="154"/>
                      <a:pt x="96" y="154"/>
                      <a:pt x="96" y="154"/>
                    </a:cubicBezTo>
                    <a:cubicBezTo>
                      <a:pt x="96" y="147"/>
                      <a:pt x="96" y="147"/>
                      <a:pt x="96" y="147"/>
                    </a:cubicBezTo>
                    <a:cubicBezTo>
                      <a:pt x="71" y="147"/>
                      <a:pt x="71" y="147"/>
                      <a:pt x="71" y="147"/>
                    </a:cubicBezTo>
                    <a:cubicBezTo>
                      <a:pt x="71" y="128"/>
                      <a:pt x="71" y="128"/>
                      <a:pt x="71" y="128"/>
                    </a:cubicBezTo>
                    <a:cubicBezTo>
                      <a:pt x="71" y="78"/>
                      <a:pt x="71" y="78"/>
                      <a:pt x="71" y="78"/>
                    </a:cubicBezTo>
                    <a:cubicBezTo>
                      <a:pt x="71" y="73"/>
                      <a:pt x="71" y="73"/>
                      <a:pt x="71" y="73"/>
                    </a:cubicBezTo>
                    <a:cubicBezTo>
                      <a:pt x="71" y="73"/>
                      <a:pt x="93" y="59"/>
                      <a:pt x="136" y="59"/>
                    </a:cubicBezTo>
                    <a:cubicBezTo>
                      <a:pt x="175" y="60"/>
                      <a:pt x="185" y="82"/>
                      <a:pt x="185" y="105"/>
                    </a:cubicBezTo>
                    <a:cubicBezTo>
                      <a:pt x="185" y="336"/>
                      <a:pt x="185" y="336"/>
                      <a:pt x="185" y="336"/>
                    </a:cubicBezTo>
                    <a:cubicBezTo>
                      <a:pt x="281" y="336"/>
                      <a:pt x="281" y="336"/>
                      <a:pt x="281" y="336"/>
                    </a:cubicBezTo>
                    <a:cubicBezTo>
                      <a:pt x="281" y="105"/>
                      <a:pt x="281" y="105"/>
                      <a:pt x="281" y="105"/>
                    </a:cubicBezTo>
                    <a:cubicBezTo>
                      <a:pt x="281" y="44"/>
                      <a:pt x="243" y="0"/>
                      <a:pt x="13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9"/>
              <p:cNvSpPr>
                <a:spLocks noEditPoints="1"/>
              </p:cNvSpPr>
              <p:nvPr userDrawn="1"/>
            </p:nvSpPr>
            <p:spPr bwMode="auto">
              <a:xfrm>
                <a:off x="2909892" y="3635375"/>
                <a:ext cx="1236664" cy="1627184"/>
              </a:xfrm>
              <a:custGeom>
                <a:avLst/>
                <a:gdLst>
                  <a:gd name="T0" fmla="*/ 165 w 330"/>
                  <a:gd name="T1" fmla="*/ 434 h 434"/>
                  <a:gd name="T2" fmla="*/ 0 w 330"/>
                  <a:gd name="T3" fmla="*/ 217 h 434"/>
                  <a:gd name="T4" fmla="*/ 165 w 330"/>
                  <a:gd name="T5" fmla="*/ 0 h 434"/>
                  <a:gd name="T6" fmla="*/ 330 w 330"/>
                  <a:gd name="T7" fmla="*/ 217 h 434"/>
                  <a:gd name="T8" fmla="*/ 165 w 330"/>
                  <a:gd name="T9" fmla="*/ 434 h 434"/>
                  <a:gd name="T10" fmla="*/ 165 w 330"/>
                  <a:gd name="T11" fmla="*/ 66 h 434"/>
                  <a:gd name="T12" fmla="*/ 101 w 330"/>
                  <a:gd name="T13" fmla="*/ 214 h 434"/>
                  <a:gd name="T14" fmla="*/ 165 w 330"/>
                  <a:gd name="T15" fmla="*/ 362 h 434"/>
                  <a:gd name="T16" fmla="*/ 228 w 330"/>
                  <a:gd name="T17" fmla="*/ 214 h 434"/>
                  <a:gd name="T18" fmla="*/ 165 w 330"/>
                  <a:gd name="T19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30" h="434">
                    <a:moveTo>
                      <a:pt x="165" y="434"/>
                    </a:moveTo>
                    <a:cubicBezTo>
                      <a:pt x="47" y="434"/>
                      <a:pt x="0" y="337"/>
                      <a:pt x="0" y="217"/>
                    </a:cubicBezTo>
                    <a:cubicBezTo>
                      <a:pt x="0" y="98"/>
                      <a:pt x="47" y="0"/>
                      <a:pt x="165" y="0"/>
                    </a:cubicBezTo>
                    <a:cubicBezTo>
                      <a:pt x="282" y="0"/>
                      <a:pt x="330" y="98"/>
                      <a:pt x="330" y="217"/>
                    </a:cubicBezTo>
                    <a:cubicBezTo>
                      <a:pt x="330" y="337"/>
                      <a:pt x="282" y="434"/>
                      <a:pt x="165" y="434"/>
                    </a:cubicBezTo>
                    <a:close/>
                    <a:moveTo>
                      <a:pt x="165" y="66"/>
                    </a:moveTo>
                    <a:cubicBezTo>
                      <a:pt x="111" y="66"/>
                      <a:pt x="101" y="142"/>
                      <a:pt x="101" y="214"/>
                    </a:cubicBezTo>
                    <a:cubicBezTo>
                      <a:pt x="101" y="286"/>
                      <a:pt x="111" y="362"/>
                      <a:pt x="165" y="362"/>
                    </a:cubicBezTo>
                    <a:cubicBezTo>
                      <a:pt x="219" y="362"/>
                      <a:pt x="228" y="286"/>
                      <a:pt x="228" y="214"/>
                    </a:cubicBezTo>
                    <a:cubicBezTo>
                      <a:pt x="228" y="142"/>
                      <a:pt x="217" y="66"/>
                      <a:pt x="165" y="6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0"/>
              <p:cNvSpPr>
                <a:spLocks noEditPoints="1"/>
              </p:cNvSpPr>
              <p:nvPr userDrawn="1"/>
            </p:nvSpPr>
            <p:spPr bwMode="auto">
              <a:xfrm>
                <a:off x="5387969" y="3979862"/>
                <a:ext cx="1082680" cy="1282697"/>
              </a:xfrm>
              <a:custGeom>
                <a:avLst/>
                <a:gdLst>
                  <a:gd name="T0" fmla="*/ 289 w 289"/>
                  <a:gd name="T1" fmla="*/ 176 h 342"/>
                  <a:gd name="T2" fmla="*/ 91 w 289"/>
                  <a:gd name="T3" fmla="*/ 205 h 342"/>
                  <a:gd name="T4" fmla="*/ 170 w 289"/>
                  <a:gd name="T5" fmla="*/ 277 h 342"/>
                  <a:gd name="T6" fmla="*/ 256 w 289"/>
                  <a:gd name="T7" fmla="*/ 259 h 342"/>
                  <a:gd name="T8" fmla="*/ 278 w 289"/>
                  <a:gd name="T9" fmla="*/ 319 h 342"/>
                  <a:gd name="T10" fmla="*/ 159 w 289"/>
                  <a:gd name="T11" fmla="*/ 342 h 342"/>
                  <a:gd name="T12" fmla="*/ 0 w 289"/>
                  <a:gd name="T13" fmla="*/ 170 h 342"/>
                  <a:gd name="T14" fmla="*/ 149 w 289"/>
                  <a:gd name="T15" fmla="*/ 0 h 342"/>
                  <a:gd name="T16" fmla="*/ 289 w 289"/>
                  <a:gd name="T17" fmla="*/ 163 h 342"/>
                  <a:gd name="T18" fmla="*/ 289 w 289"/>
                  <a:gd name="T19" fmla="*/ 176 h 342"/>
                  <a:gd name="T20" fmla="*/ 145 w 289"/>
                  <a:gd name="T21" fmla="*/ 56 h 342"/>
                  <a:gd name="T22" fmla="*/ 84 w 289"/>
                  <a:gd name="T23" fmla="*/ 159 h 342"/>
                  <a:gd name="T24" fmla="*/ 200 w 289"/>
                  <a:gd name="T25" fmla="*/ 140 h 342"/>
                  <a:gd name="T26" fmla="*/ 145 w 289"/>
                  <a:gd name="T27" fmla="*/ 56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89" h="342">
                    <a:moveTo>
                      <a:pt x="289" y="176"/>
                    </a:moveTo>
                    <a:cubicBezTo>
                      <a:pt x="91" y="205"/>
                      <a:pt x="91" y="205"/>
                      <a:pt x="91" y="205"/>
                    </a:cubicBezTo>
                    <a:cubicBezTo>
                      <a:pt x="97" y="253"/>
                      <a:pt x="122" y="277"/>
                      <a:pt x="170" y="277"/>
                    </a:cubicBezTo>
                    <a:cubicBezTo>
                      <a:pt x="209" y="277"/>
                      <a:pt x="238" y="268"/>
                      <a:pt x="256" y="259"/>
                    </a:cubicBezTo>
                    <a:cubicBezTo>
                      <a:pt x="278" y="319"/>
                      <a:pt x="278" y="319"/>
                      <a:pt x="278" y="319"/>
                    </a:cubicBezTo>
                    <a:cubicBezTo>
                      <a:pt x="252" y="332"/>
                      <a:pt x="215" y="342"/>
                      <a:pt x="159" y="342"/>
                    </a:cubicBezTo>
                    <a:cubicBezTo>
                      <a:pt x="58" y="342"/>
                      <a:pt x="0" y="276"/>
                      <a:pt x="0" y="170"/>
                    </a:cubicBezTo>
                    <a:cubicBezTo>
                      <a:pt x="0" y="67"/>
                      <a:pt x="54" y="0"/>
                      <a:pt x="149" y="0"/>
                    </a:cubicBezTo>
                    <a:cubicBezTo>
                      <a:pt x="244" y="0"/>
                      <a:pt x="289" y="63"/>
                      <a:pt x="289" y="163"/>
                    </a:cubicBezTo>
                    <a:cubicBezTo>
                      <a:pt x="289" y="167"/>
                      <a:pt x="289" y="172"/>
                      <a:pt x="289" y="176"/>
                    </a:cubicBezTo>
                    <a:close/>
                    <a:moveTo>
                      <a:pt x="145" y="56"/>
                    </a:moveTo>
                    <a:cubicBezTo>
                      <a:pt x="107" y="56"/>
                      <a:pt x="81" y="90"/>
                      <a:pt x="84" y="159"/>
                    </a:cubicBezTo>
                    <a:cubicBezTo>
                      <a:pt x="200" y="140"/>
                      <a:pt x="200" y="140"/>
                      <a:pt x="200" y="140"/>
                    </a:cubicBezTo>
                    <a:cubicBezTo>
                      <a:pt x="200" y="82"/>
                      <a:pt x="181" y="56"/>
                      <a:pt x="145" y="5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11"/>
              <p:cNvSpPr>
                <a:spLocks noEditPoints="1"/>
              </p:cNvSpPr>
              <p:nvPr userDrawn="1"/>
            </p:nvSpPr>
            <p:spPr bwMode="auto">
              <a:xfrm>
                <a:off x="536575" y="4070353"/>
                <a:ext cx="828675" cy="1508123"/>
              </a:xfrm>
              <a:custGeom>
                <a:avLst/>
                <a:gdLst>
                  <a:gd name="T0" fmla="*/ 110 w 221"/>
                  <a:gd name="T1" fmla="*/ 317 h 402"/>
                  <a:gd name="T2" fmla="*/ 74 w 221"/>
                  <a:gd name="T3" fmla="*/ 311 h 402"/>
                  <a:gd name="T4" fmla="*/ 74 w 221"/>
                  <a:gd name="T5" fmla="*/ 402 h 402"/>
                  <a:gd name="T6" fmla="*/ 0 w 221"/>
                  <a:gd name="T7" fmla="*/ 402 h 402"/>
                  <a:gd name="T8" fmla="*/ 0 w 221"/>
                  <a:gd name="T9" fmla="*/ 23 h 402"/>
                  <a:gd name="T10" fmla="*/ 94 w 221"/>
                  <a:gd name="T11" fmla="*/ 0 h 402"/>
                  <a:gd name="T12" fmla="*/ 221 w 221"/>
                  <a:gd name="T13" fmla="*/ 158 h 402"/>
                  <a:gd name="T14" fmla="*/ 110 w 221"/>
                  <a:gd name="T15" fmla="*/ 317 h 402"/>
                  <a:gd name="T16" fmla="*/ 95 w 221"/>
                  <a:gd name="T17" fmla="*/ 53 h 402"/>
                  <a:gd name="T18" fmla="*/ 74 w 221"/>
                  <a:gd name="T19" fmla="*/ 57 h 402"/>
                  <a:gd name="T20" fmla="*/ 74 w 221"/>
                  <a:gd name="T21" fmla="*/ 262 h 402"/>
                  <a:gd name="T22" fmla="*/ 92 w 221"/>
                  <a:gd name="T23" fmla="*/ 265 h 402"/>
                  <a:gd name="T24" fmla="*/ 147 w 221"/>
                  <a:gd name="T25" fmla="*/ 160 h 402"/>
                  <a:gd name="T26" fmla="*/ 95 w 221"/>
                  <a:gd name="T27" fmla="*/ 53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21" h="402">
                    <a:moveTo>
                      <a:pt x="110" y="317"/>
                    </a:moveTo>
                    <a:cubicBezTo>
                      <a:pt x="91" y="317"/>
                      <a:pt x="81" y="314"/>
                      <a:pt x="74" y="311"/>
                    </a:cubicBezTo>
                    <a:cubicBezTo>
                      <a:pt x="74" y="402"/>
                      <a:pt x="74" y="402"/>
                      <a:pt x="74" y="402"/>
                    </a:cubicBezTo>
                    <a:cubicBezTo>
                      <a:pt x="0" y="402"/>
                      <a:pt x="0" y="402"/>
                      <a:pt x="0" y="40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2" y="10"/>
                      <a:pt x="53" y="0"/>
                      <a:pt x="94" y="0"/>
                    </a:cubicBezTo>
                    <a:cubicBezTo>
                      <a:pt x="173" y="0"/>
                      <a:pt x="221" y="53"/>
                      <a:pt x="221" y="158"/>
                    </a:cubicBezTo>
                    <a:cubicBezTo>
                      <a:pt x="221" y="256"/>
                      <a:pt x="175" y="317"/>
                      <a:pt x="110" y="317"/>
                    </a:cubicBezTo>
                    <a:close/>
                    <a:moveTo>
                      <a:pt x="95" y="53"/>
                    </a:moveTo>
                    <a:cubicBezTo>
                      <a:pt x="86" y="53"/>
                      <a:pt x="79" y="55"/>
                      <a:pt x="74" y="57"/>
                    </a:cubicBezTo>
                    <a:cubicBezTo>
                      <a:pt x="74" y="262"/>
                      <a:pt x="74" y="262"/>
                      <a:pt x="74" y="262"/>
                    </a:cubicBezTo>
                    <a:cubicBezTo>
                      <a:pt x="79" y="263"/>
                      <a:pt x="85" y="265"/>
                      <a:pt x="92" y="265"/>
                    </a:cubicBezTo>
                    <a:cubicBezTo>
                      <a:pt x="136" y="265"/>
                      <a:pt x="147" y="209"/>
                      <a:pt x="147" y="160"/>
                    </a:cubicBezTo>
                    <a:cubicBezTo>
                      <a:pt x="147" y="105"/>
                      <a:pt x="135" y="53"/>
                      <a:pt x="95" y="5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12"/>
              <p:cNvSpPr>
                <a:spLocks/>
              </p:cNvSpPr>
              <p:nvPr userDrawn="1"/>
            </p:nvSpPr>
            <p:spPr bwMode="auto">
              <a:xfrm>
                <a:off x="1465260" y="4070353"/>
                <a:ext cx="1338268" cy="1173166"/>
              </a:xfrm>
              <a:custGeom>
                <a:avLst/>
                <a:gdLst>
                  <a:gd name="T0" fmla="*/ 283 w 357"/>
                  <a:gd name="T1" fmla="*/ 313 h 313"/>
                  <a:gd name="T2" fmla="*/ 283 w 357"/>
                  <a:gd name="T3" fmla="*/ 96 h 313"/>
                  <a:gd name="T4" fmla="*/ 248 w 357"/>
                  <a:gd name="T5" fmla="*/ 54 h 313"/>
                  <a:gd name="T6" fmla="*/ 215 w 357"/>
                  <a:gd name="T7" fmla="*/ 67 h 313"/>
                  <a:gd name="T8" fmla="*/ 215 w 357"/>
                  <a:gd name="T9" fmla="*/ 313 h 313"/>
                  <a:gd name="T10" fmla="*/ 141 w 357"/>
                  <a:gd name="T11" fmla="*/ 313 h 313"/>
                  <a:gd name="T12" fmla="*/ 141 w 357"/>
                  <a:gd name="T13" fmla="*/ 96 h 313"/>
                  <a:gd name="T14" fmla="*/ 103 w 357"/>
                  <a:gd name="T15" fmla="*/ 54 h 313"/>
                  <a:gd name="T16" fmla="*/ 73 w 357"/>
                  <a:gd name="T17" fmla="*/ 59 h 313"/>
                  <a:gd name="T18" fmla="*/ 73 w 357"/>
                  <a:gd name="T19" fmla="*/ 313 h 313"/>
                  <a:gd name="T20" fmla="*/ 0 w 357"/>
                  <a:gd name="T21" fmla="*/ 313 h 313"/>
                  <a:gd name="T22" fmla="*/ 0 w 357"/>
                  <a:gd name="T23" fmla="*/ 23 h 313"/>
                  <a:gd name="T24" fmla="*/ 104 w 357"/>
                  <a:gd name="T25" fmla="*/ 0 h 313"/>
                  <a:gd name="T26" fmla="*/ 186 w 357"/>
                  <a:gd name="T27" fmla="*/ 30 h 313"/>
                  <a:gd name="T28" fmla="*/ 269 w 357"/>
                  <a:gd name="T29" fmla="*/ 0 h 313"/>
                  <a:gd name="T30" fmla="*/ 357 w 357"/>
                  <a:gd name="T31" fmla="*/ 96 h 313"/>
                  <a:gd name="T32" fmla="*/ 357 w 357"/>
                  <a:gd name="T33" fmla="*/ 313 h 313"/>
                  <a:gd name="T34" fmla="*/ 283 w 357"/>
                  <a:gd name="T35" fmla="*/ 313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57" h="313">
                    <a:moveTo>
                      <a:pt x="283" y="313"/>
                    </a:moveTo>
                    <a:cubicBezTo>
                      <a:pt x="283" y="96"/>
                      <a:pt x="283" y="96"/>
                      <a:pt x="283" y="96"/>
                    </a:cubicBezTo>
                    <a:cubicBezTo>
                      <a:pt x="283" y="70"/>
                      <a:pt x="271" y="54"/>
                      <a:pt x="248" y="54"/>
                    </a:cubicBezTo>
                    <a:cubicBezTo>
                      <a:pt x="234" y="54"/>
                      <a:pt x="224" y="58"/>
                      <a:pt x="215" y="67"/>
                    </a:cubicBezTo>
                    <a:cubicBezTo>
                      <a:pt x="215" y="313"/>
                      <a:pt x="215" y="313"/>
                      <a:pt x="215" y="313"/>
                    </a:cubicBezTo>
                    <a:cubicBezTo>
                      <a:pt x="141" y="313"/>
                      <a:pt x="141" y="313"/>
                      <a:pt x="141" y="313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41" y="71"/>
                      <a:pt x="128" y="54"/>
                      <a:pt x="103" y="54"/>
                    </a:cubicBezTo>
                    <a:cubicBezTo>
                      <a:pt x="89" y="54"/>
                      <a:pt x="82" y="56"/>
                      <a:pt x="73" y="59"/>
                    </a:cubicBezTo>
                    <a:cubicBezTo>
                      <a:pt x="73" y="313"/>
                      <a:pt x="73" y="313"/>
                      <a:pt x="73" y="313"/>
                    </a:cubicBezTo>
                    <a:cubicBezTo>
                      <a:pt x="0" y="313"/>
                      <a:pt x="0" y="313"/>
                      <a:pt x="0" y="31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4" y="9"/>
                      <a:pt x="54" y="0"/>
                      <a:pt x="104" y="0"/>
                    </a:cubicBezTo>
                    <a:cubicBezTo>
                      <a:pt x="148" y="0"/>
                      <a:pt x="173" y="13"/>
                      <a:pt x="186" y="30"/>
                    </a:cubicBezTo>
                    <a:cubicBezTo>
                      <a:pt x="204" y="12"/>
                      <a:pt x="229" y="0"/>
                      <a:pt x="269" y="0"/>
                    </a:cubicBezTo>
                    <a:cubicBezTo>
                      <a:pt x="321" y="0"/>
                      <a:pt x="357" y="35"/>
                      <a:pt x="357" y="96"/>
                    </a:cubicBezTo>
                    <a:cubicBezTo>
                      <a:pt x="357" y="313"/>
                      <a:pt x="357" y="313"/>
                      <a:pt x="357" y="313"/>
                    </a:cubicBezTo>
                    <a:lnTo>
                      <a:pt x="283" y="3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077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93" r:id="rId13"/>
    <p:sldLayoutId id="2147483694" r:id="rId14"/>
    <p:sldLayoutId id="2147483695" r:id="rId15"/>
    <p:sldLayoutId id="2147483690" r:id="rId16"/>
    <p:sldLayoutId id="2147483691" r:id="rId17"/>
    <p:sldLayoutId id="2147483692" r:id="rId18"/>
    <p:sldLayoutId id="2147483651" r:id="rId19"/>
    <p:sldLayoutId id="2147483672" r:id="rId20"/>
    <p:sldLayoutId id="2147483650" r:id="rId21"/>
    <p:sldLayoutId id="2147483680" r:id="rId22"/>
    <p:sldLayoutId id="2147483681" r:id="rId23"/>
    <p:sldLayoutId id="2147483652" r:id="rId24"/>
    <p:sldLayoutId id="2147483682" r:id="rId25"/>
    <p:sldLayoutId id="2147483673" r:id="rId26"/>
    <p:sldLayoutId id="2147483679" r:id="rId27"/>
    <p:sldLayoutId id="2147483688" r:id="rId28"/>
    <p:sldLayoutId id="2147483687" r:id="rId29"/>
    <p:sldLayoutId id="2147483654" r:id="rId30"/>
    <p:sldLayoutId id="2147483655" r:id="rId31"/>
    <p:sldLayoutId id="2147483689" r:id="rId32"/>
    <p:sldLayoutId id="2147483683" r:id="rId33"/>
    <p:sldLayoutId id="2147483674" r:id="rId34"/>
    <p:sldLayoutId id="2147483685" r:id="rId35"/>
    <p:sldLayoutId id="2147483684" r:id="rId36"/>
    <p:sldLayoutId id="2147483686" r:id="rId37"/>
    <p:sldLayoutId id="2147483675" r:id="rId38"/>
    <p:sldLayoutId id="2147483676" r:id="rId39"/>
    <p:sldLayoutId id="2147483677" r:id="rId40"/>
    <p:sldLayoutId id="2147483678" r:id="rId4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spcBef>
          <a:spcPts val="1000"/>
        </a:spcBef>
        <a:buFontTx/>
        <a:buBlip>
          <a:blip r:embed="rId43"/>
        </a:buBlip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spcBef>
          <a:spcPts val="0"/>
        </a:spcBef>
        <a:buFontTx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648000" indent="-288000" algn="l" defTabSz="914400" rtl="0" eaLnBrk="1" latinLnBrk="0" hangingPunct="1">
        <a:spcBef>
          <a:spcPts val="0"/>
        </a:spcBef>
        <a:buSzPct val="75000"/>
        <a:buFontTx/>
        <a:buBlip>
          <a:blip r:embed="rId43"/>
        </a:buBlip>
        <a:defRPr sz="2000" b="0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ts val="10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ts val="0"/>
        </a:spcBef>
        <a:buFontTx/>
        <a:buNone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spcBef>
          <a:spcPts val="10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" y="6056067"/>
            <a:ext cx="9143995" cy="79513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6331" y="6286904"/>
            <a:ext cx="103102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pPr defTabSz="457200"/>
            <a:r>
              <a:rPr lang="de-DE" dirty="0" smtClean="0"/>
              <a:t>13.07.2013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37360" y="6286904"/>
            <a:ext cx="31537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rgbClr val="FFFFFF"/>
                </a:solidFill>
              </a:defRPr>
            </a:lvl1pPr>
          </a:lstStyle>
          <a:p>
            <a:pPr defTabSz="45720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193" y="6286904"/>
            <a:ext cx="5277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rgbClr val="FFFFFF"/>
                </a:solidFill>
              </a:defRPr>
            </a:lvl1pPr>
          </a:lstStyle>
          <a:p>
            <a:pPr defTabSz="457200"/>
            <a:fld id="{87FD5303-69AD-2E4D-B18B-E5EED0F0A60B}" type="slidenum">
              <a:rPr lang="en-US" smtClean="0"/>
              <a:pPr defTabSz="457200"/>
              <a:t>‹#›</a:t>
            </a:fld>
            <a:r>
              <a:rPr lang="en-US" dirty="0" smtClean="0"/>
              <a:t>  |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60045" y="12203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79" y="6068386"/>
            <a:ext cx="1640787" cy="79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216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charset="2"/>
        <a:buChar char="§"/>
        <a:defRPr sz="3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§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Wingdings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Wingdings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5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.png"/><Relationship Id="rId4" Type="http://schemas.openxmlformats.org/officeDocument/2006/relationships/image" Target="../media/image8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7.jpeg"/><Relationship Id="rId5" Type="http://schemas.openxmlformats.org/officeDocument/2006/relationships/image" Target="../media/image1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2.png"/><Relationship Id="rId3" Type="http://schemas.openxmlformats.org/officeDocument/2006/relationships/image" Target="../media/image103.jpe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2" Type="http://schemas.openxmlformats.org/officeDocument/2006/relationships/image" Target="../media/image102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6.png"/><Relationship Id="rId11" Type="http://schemas.openxmlformats.org/officeDocument/2006/relationships/image" Target="../media/image110.gif"/><Relationship Id="rId5" Type="http://schemas.openxmlformats.org/officeDocument/2006/relationships/image" Target="../media/image105.jpe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4.gif"/><Relationship Id="rId9" Type="http://schemas.microsoft.com/office/2007/relationships/hdphoto" Target="../media/hdphoto2.wdp"/><Relationship Id="rId1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07.png"/><Relationship Id="rId18" Type="http://schemas.openxmlformats.org/officeDocument/2006/relationships/image" Target="../media/image113.png"/><Relationship Id="rId3" Type="http://schemas.openxmlformats.org/officeDocument/2006/relationships/image" Target="../media/image103.jpeg"/><Relationship Id="rId7" Type="http://schemas.openxmlformats.org/officeDocument/2006/relationships/image" Target="../media/image105.jpeg"/><Relationship Id="rId12" Type="http://schemas.openxmlformats.org/officeDocument/2006/relationships/image" Target="../media/image115.png"/><Relationship Id="rId17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19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04.gif"/><Relationship Id="rId11" Type="http://schemas.openxmlformats.org/officeDocument/2006/relationships/image" Target="../media/image111.png"/><Relationship Id="rId5" Type="http://schemas.openxmlformats.org/officeDocument/2006/relationships/image" Target="../media/image117.jpg"/><Relationship Id="rId15" Type="http://schemas.microsoft.com/office/2007/relationships/hdphoto" Target="../media/hdphoto2.wdp"/><Relationship Id="rId10" Type="http://schemas.openxmlformats.org/officeDocument/2006/relationships/image" Target="../media/image109.png"/><Relationship Id="rId19" Type="http://schemas.openxmlformats.org/officeDocument/2006/relationships/image" Target="../media/image114.png"/><Relationship Id="rId4" Type="http://schemas.openxmlformats.org/officeDocument/2006/relationships/image" Target="../media/image110.gif"/><Relationship Id="rId9" Type="http://schemas.openxmlformats.org/officeDocument/2006/relationships/image" Target="../media/image118.png"/><Relationship Id="rId1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13.png"/><Relationship Id="rId18" Type="http://schemas.openxmlformats.org/officeDocument/2006/relationships/image" Target="../media/image126.png"/><Relationship Id="rId3" Type="http://schemas.openxmlformats.org/officeDocument/2006/relationships/image" Target="../media/image104.gif"/><Relationship Id="rId7" Type="http://schemas.openxmlformats.org/officeDocument/2006/relationships/image" Target="../media/image122.png"/><Relationship Id="rId12" Type="http://schemas.openxmlformats.org/officeDocument/2006/relationships/image" Target="../media/image112.png"/><Relationship Id="rId17" Type="http://schemas.openxmlformats.org/officeDocument/2006/relationships/image" Target="../media/image125.png"/><Relationship Id="rId2" Type="http://schemas.openxmlformats.org/officeDocument/2006/relationships/image" Target="../media/image103.jpeg"/><Relationship Id="rId16" Type="http://schemas.openxmlformats.org/officeDocument/2006/relationships/image" Target="../media/image115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21.png"/><Relationship Id="rId11" Type="http://schemas.microsoft.com/office/2007/relationships/hdphoto" Target="../media/hdphoto3.wdp"/><Relationship Id="rId5" Type="http://schemas.openxmlformats.org/officeDocument/2006/relationships/image" Target="../media/image106.png"/><Relationship Id="rId15" Type="http://schemas.openxmlformats.org/officeDocument/2006/relationships/image" Target="../media/image124.jpeg"/><Relationship Id="rId10" Type="http://schemas.openxmlformats.org/officeDocument/2006/relationships/image" Target="../media/image108.png"/><Relationship Id="rId19" Type="http://schemas.openxmlformats.org/officeDocument/2006/relationships/image" Target="../media/image127.png"/><Relationship Id="rId4" Type="http://schemas.openxmlformats.org/officeDocument/2006/relationships/image" Target="../media/image120.jpeg"/><Relationship Id="rId9" Type="http://schemas.openxmlformats.org/officeDocument/2006/relationships/image" Target="../media/image107.png"/><Relationship Id="rId1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4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jpeg"/><Relationship Id="rId10" Type="http://schemas.openxmlformats.org/officeDocument/2006/relationships/image" Target="../media/image28.pn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eg"/><Relationship Id="rId3" Type="http://schemas.openxmlformats.org/officeDocument/2006/relationships/image" Target="../media/image135.jpg"/><Relationship Id="rId7" Type="http://schemas.openxmlformats.org/officeDocument/2006/relationships/image" Target="../media/image139.tiff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38.jpg"/><Relationship Id="rId5" Type="http://schemas.openxmlformats.org/officeDocument/2006/relationships/image" Target="../media/image137.png"/><Relationship Id="rId10" Type="http://schemas.openxmlformats.org/officeDocument/2006/relationships/image" Target="../media/image142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47.jpg"/><Relationship Id="rId5" Type="http://schemas.openxmlformats.org/officeDocument/2006/relationships/image" Target="../media/image146.gif"/><Relationship Id="rId4" Type="http://schemas.openxmlformats.org/officeDocument/2006/relationships/image" Target="../media/image145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Big Data – Hype </a:t>
            </a:r>
            <a:r>
              <a:rPr lang="de-DE" dirty="0" err="1" smtClean="0"/>
              <a:t>or</a:t>
            </a:r>
            <a:r>
              <a:rPr lang="de-DE" dirty="0" smtClean="0"/>
              <a:t> Reality?</a:t>
            </a:r>
            <a:endParaRPr lang="de-DE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Marcel Franke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>
                <a:solidFill>
                  <a:prstClr val="white">
                    <a:lumMod val="75000"/>
                  </a:prstClr>
                </a:solidFill>
              </a:rPr>
              <a:t>13.07.2013</a:t>
            </a:r>
            <a:endParaRPr lang="en-US" dirty="0">
              <a:solidFill>
                <a:prstClr val="white">
                  <a:lumMod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21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Herangehensweisen </a:t>
            </a:r>
            <a:br>
              <a:rPr lang="de-DE" dirty="0" smtClean="0"/>
            </a:br>
            <a:r>
              <a:rPr lang="de-DE" dirty="0" smtClean="0"/>
              <a:t>an ein Big-Data-Projekt</a:t>
            </a:r>
            <a:endParaRPr lang="de-D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3561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Ausgangssituation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AT" dirty="0" smtClean="0"/>
              <a:t>Probleme, die wir aus der BI-Welt schon kennen, werden </a:t>
            </a:r>
            <a:r>
              <a:rPr lang="de-AT" dirty="0"/>
              <a:t>durch Big Data noch </a:t>
            </a:r>
            <a:r>
              <a:rPr lang="de-AT" dirty="0" smtClean="0"/>
              <a:t>weiter verschärft.</a:t>
            </a:r>
          </a:p>
          <a:p>
            <a:pPr marL="0" indent="0">
              <a:buNone/>
            </a:pPr>
            <a:endParaRPr lang="de-AT" dirty="0" smtClean="0"/>
          </a:p>
          <a:p>
            <a:r>
              <a:rPr lang="de-AT" dirty="0" smtClean="0"/>
              <a:t>Komplexität </a:t>
            </a:r>
            <a:r>
              <a:rPr lang="de-AT" dirty="0"/>
              <a:t>der Systeme nimmt stetig </a:t>
            </a:r>
            <a:r>
              <a:rPr lang="de-AT" dirty="0" smtClean="0"/>
              <a:t>zu</a:t>
            </a:r>
          </a:p>
          <a:p>
            <a:endParaRPr lang="de-AT" dirty="0" smtClean="0"/>
          </a:p>
          <a:p>
            <a:r>
              <a:rPr lang="de-AT" dirty="0" smtClean="0"/>
              <a:t>Datenmengen </a:t>
            </a:r>
            <a:r>
              <a:rPr lang="de-AT" dirty="0"/>
              <a:t>nehmen </a:t>
            </a:r>
            <a:r>
              <a:rPr lang="de-AT" dirty="0" smtClean="0"/>
              <a:t>exponentiell zu (= Big Data)</a:t>
            </a:r>
          </a:p>
          <a:p>
            <a:endParaRPr lang="de-AT" dirty="0" smtClean="0"/>
          </a:p>
          <a:p>
            <a:r>
              <a:rPr lang="de-AT" dirty="0" smtClean="0"/>
              <a:t>Änderungsbedarf </a:t>
            </a:r>
            <a:r>
              <a:rPr lang="de-AT" dirty="0"/>
              <a:t>wird häufiger und greift immer tiefer ins </a:t>
            </a:r>
            <a:r>
              <a:rPr lang="de-AT" dirty="0" smtClean="0"/>
              <a:t>Regelwerk</a:t>
            </a:r>
          </a:p>
          <a:p>
            <a:endParaRPr lang="de-AT" dirty="0" smtClean="0"/>
          </a:p>
          <a:p>
            <a:r>
              <a:rPr lang="de-AT" dirty="0" smtClean="0"/>
              <a:t>Lösungen </a:t>
            </a:r>
            <a:r>
              <a:rPr lang="de-AT" dirty="0"/>
              <a:t>sind nicht mehr „vorausdenkbar“</a:t>
            </a:r>
          </a:p>
          <a:p>
            <a:pPr lvl="1"/>
            <a:endParaRPr lang="de-AT" dirty="0"/>
          </a:p>
          <a:p>
            <a:endParaRPr lang="de-AT" dirty="0"/>
          </a:p>
          <a:p>
            <a:pPr marL="0" indent="0">
              <a:buNone/>
            </a:pPr>
            <a:r>
              <a:rPr lang="de-AT" dirty="0"/>
              <a:t>	</a:t>
            </a:r>
          </a:p>
          <a:p>
            <a:endParaRPr lang="de-AT" dirty="0"/>
          </a:p>
          <a:p>
            <a:endParaRPr lang="de-AT" dirty="0"/>
          </a:p>
          <a:p>
            <a:pPr lvl="1"/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32899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/>
              <a:t>Alles lässt sich am Reißbrett vorausplanen und </a:t>
            </a:r>
            <a:r>
              <a:rPr lang="de-AT" dirty="0" smtClean="0"/>
              <a:t>entwerfen ...</a:t>
            </a:r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  <a:p>
            <a:endParaRPr lang="de-AT" dirty="0"/>
          </a:p>
          <a:p>
            <a:endParaRPr lang="de-AT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252000"/>
            <a:ext cx="7128344" cy="648000"/>
          </a:xfrm>
        </p:spPr>
        <p:txBody>
          <a:bodyPr/>
          <a:lstStyle/>
          <a:p>
            <a:r>
              <a:rPr lang="de-AT" dirty="0" err="1" smtClean="0"/>
              <a:t>LösungsOption</a:t>
            </a:r>
            <a:r>
              <a:rPr lang="de-AT" dirty="0" smtClean="0"/>
              <a:t> 1</a:t>
            </a:r>
            <a:br>
              <a:rPr lang="de-AT" dirty="0" smtClean="0"/>
            </a:br>
            <a:r>
              <a:rPr lang="de-AT" dirty="0"/>
              <a:t>Klassisch </a:t>
            </a:r>
            <a:r>
              <a:rPr lang="de-AT" dirty="0" smtClean="0"/>
              <a:t>deterministisch</a:t>
            </a:r>
            <a:endParaRPr lang="de-AT" dirty="0"/>
          </a:p>
        </p:txBody>
      </p:sp>
      <p:pic>
        <p:nvPicPr>
          <p:cNvPr id="1028" name="Picture 4" descr="http://duden.de/_media_/full/R/Reissbrett-20102057312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204864"/>
            <a:ext cx="3638709" cy="3986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412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1456"/>
          <a:stretch/>
        </p:blipFill>
        <p:spPr>
          <a:xfrm>
            <a:off x="0" y="1103314"/>
            <a:ext cx="8964488" cy="555468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127776" y="6519446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Quelle: Cesar Hidalgo</a:t>
            </a:r>
          </a:p>
        </p:txBody>
      </p:sp>
      <p:sp>
        <p:nvSpPr>
          <p:cNvPr id="8" name="Inhaltsplatzhalter 2"/>
          <p:cNvSpPr txBox="1">
            <a:spLocks/>
          </p:cNvSpPr>
          <p:nvPr/>
        </p:nvSpPr>
        <p:spPr>
          <a:xfrm>
            <a:off x="395666" y="276618"/>
            <a:ext cx="7740000" cy="44083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3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AT" dirty="0" smtClean="0">
                <a:solidFill>
                  <a:schemeClr val="bg1"/>
                </a:solidFill>
              </a:rPr>
              <a:t>Wie verhält sich ein System mit einigen Produkten &amp; Komponenten und seinen Beziehungen untereinander?</a:t>
            </a:r>
            <a:endParaRPr lang="de-A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0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Anzahl einzelner Produkte</a:t>
            </a:r>
            <a:endParaRPr lang="de-AT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>
          <a:xfrm>
            <a:off x="540000" y="1467344"/>
            <a:ext cx="7740000" cy="5058000"/>
          </a:xfrm>
        </p:spPr>
        <p:txBody>
          <a:bodyPr/>
          <a:lstStyle/>
          <a:p>
            <a:pPr algn="just"/>
            <a:endParaRPr lang="de-AT" dirty="0" smtClean="0"/>
          </a:p>
          <a:p>
            <a:pPr algn="just"/>
            <a:r>
              <a:rPr lang="de-AT" dirty="0" smtClean="0"/>
              <a:t>Voriges Beispiel</a:t>
            </a:r>
            <a:endParaRPr lang="de-AT" dirty="0" smtClean="0">
              <a:solidFill>
                <a:schemeClr val="accent1"/>
              </a:solidFill>
            </a:endParaRPr>
          </a:p>
          <a:p>
            <a:pPr algn="just"/>
            <a:endParaRPr lang="de-AT" dirty="0" smtClean="0">
              <a:solidFill>
                <a:schemeClr val="accent1"/>
              </a:solidFill>
            </a:endParaRPr>
          </a:p>
          <a:p>
            <a:r>
              <a:rPr lang="de-AT" dirty="0"/>
              <a:t>In einem </a:t>
            </a:r>
            <a:r>
              <a:rPr lang="de-AT" dirty="0" smtClean="0"/>
              <a:t>Rewe-Markt</a:t>
            </a:r>
            <a:endParaRPr lang="de-AT" dirty="0" smtClean="0">
              <a:solidFill>
                <a:schemeClr val="accent1"/>
              </a:solidFill>
            </a:endParaRPr>
          </a:p>
          <a:p>
            <a:endParaRPr lang="de-AT" dirty="0" smtClean="0">
              <a:solidFill>
                <a:schemeClr val="accent1"/>
              </a:solidFill>
            </a:endParaRPr>
          </a:p>
          <a:p>
            <a:r>
              <a:rPr lang="de-AT" dirty="0"/>
              <a:t>In ganz </a:t>
            </a:r>
            <a:r>
              <a:rPr lang="de-AT" dirty="0" smtClean="0"/>
              <a:t>Deutschland</a:t>
            </a:r>
            <a:endParaRPr lang="de-AT" dirty="0">
              <a:solidFill>
                <a:schemeClr val="accent1"/>
              </a:solidFill>
            </a:endParaRPr>
          </a:p>
          <a:p>
            <a:endParaRPr lang="de-AT" dirty="0" smtClean="0">
              <a:solidFill>
                <a:schemeClr val="accent1"/>
              </a:solidFill>
            </a:endParaRPr>
          </a:p>
          <a:p>
            <a:endParaRPr lang="de-AT" dirty="0" smtClean="0">
              <a:solidFill>
                <a:schemeClr val="accent1"/>
              </a:solidFill>
            </a:endParaRPr>
          </a:p>
          <a:p>
            <a:endParaRPr lang="de-AT" dirty="0">
              <a:solidFill>
                <a:schemeClr val="accent1"/>
              </a:solidFill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3884144" y="1852587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2000" b="1" dirty="0">
                <a:solidFill>
                  <a:schemeClr val="accent1"/>
                </a:solidFill>
              </a:rPr>
              <a:t>5000</a:t>
            </a:r>
            <a:endParaRPr lang="de-AT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3884144" y="2708920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2000" b="1" dirty="0" smtClean="0">
                <a:solidFill>
                  <a:schemeClr val="accent1"/>
                </a:solidFill>
              </a:rPr>
              <a:t>100.000</a:t>
            </a:r>
            <a:endParaRPr lang="de-AT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3131840" y="3573016"/>
            <a:ext cx="19442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AT" sz="2000" b="1" dirty="0" smtClean="0">
                <a:solidFill>
                  <a:schemeClr val="accent1"/>
                </a:solidFill>
              </a:rPr>
              <a:t>100.000.000.000</a:t>
            </a:r>
            <a:endParaRPr lang="de-AT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92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Lösungsoption </a:t>
            </a:r>
            <a:r>
              <a:rPr lang="de-AT" dirty="0" smtClean="0"/>
              <a:t>2</a:t>
            </a:r>
            <a:br>
              <a:rPr lang="de-AT" dirty="0" smtClean="0"/>
            </a:br>
            <a:r>
              <a:rPr lang="de-AT" dirty="0" smtClean="0"/>
              <a:t>Lernen von „Mutter Natur“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Wie geht die Natur mit komplexen nicht-linearen Systemen um?</a:t>
            </a:r>
          </a:p>
          <a:p>
            <a:endParaRPr lang="de-AT" dirty="0"/>
          </a:p>
          <a:p>
            <a:pPr lvl="1"/>
            <a:r>
              <a:rPr lang="de-AT" b="1" dirty="0" smtClean="0">
                <a:solidFill>
                  <a:schemeClr val="tx1"/>
                </a:solidFill>
              </a:rPr>
              <a:t>	    </a:t>
            </a:r>
            <a:r>
              <a:rPr lang="de-AT" sz="3200" b="1" dirty="0" smtClean="0">
                <a:solidFill>
                  <a:schemeClr val="tx1"/>
                </a:solidFill>
              </a:rPr>
              <a:t>Evolution</a:t>
            </a:r>
          </a:p>
          <a:p>
            <a:endParaRPr lang="de-AT" dirty="0"/>
          </a:p>
          <a:p>
            <a:pPr marL="0" indent="0">
              <a:buNone/>
            </a:pPr>
            <a:r>
              <a:rPr lang="de-AT" dirty="0" smtClean="0"/>
              <a:t>	Variation </a:t>
            </a:r>
            <a:r>
              <a:rPr lang="de-AT" dirty="0"/>
              <a:t>und Selektion – „Trial </a:t>
            </a:r>
            <a:r>
              <a:rPr lang="de-AT" dirty="0" err="1"/>
              <a:t>and</a:t>
            </a:r>
            <a:r>
              <a:rPr lang="de-AT" dirty="0"/>
              <a:t> Error“</a:t>
            </a:r>
          </a:p>
          <a:p>
            <a:pPr marL="0" indent="0">
              <a:buNone/>
            </a:pPr>
            <a:endParaRPr lang="de-AT" dirty="0"/>
          </a:p>
          <a:p>
            <a:pPr lvl="1"/>
            <a:endParaRPr lang="de-AT" b="1" dirty="0">
              <a:solidFill>
                <a:schemeClr val="tx1"/>
              </a:solidFill>
            </a:endParaRPr>
          </a:p>
        </p:txBody>
      </p:sp>
      <p:sp>
        <p:nvSpPr>
          <p:cNvPr id="4" name="Pfeil nach rechts 3"/>
          <p:cNvSpPr/>
          <p:nvPr/>
        </p:nvSpPr>
        <p:spPr>
          <a:xfrm>
            <a:off x="1043608" y="2276872"/>
            <a:ext cx="405045" cy="315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pic>
        <p:nvPicPr>
          <p:cNvPr id="5" name="Picture 2" descr="http://www.heise.de/imgs/18/1/9/1/8/7/8/d3063475112e173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993" y="3997763"/>
            <a:ext cx="1710190" cy="219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3428092" y="3997763"/>
            <a:ext cx="4896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2400" b="1" dirty="0"/>
              <a:t>„Es ist nicht die stärkste oder intelligenteste Art, die überlebt. Es ist die Art, die sich Veränderungen am besten anpasst.“</a:t>
            </a:r>
          </a:p>
          <a:p>
            <a:endParaRPr lang="de-AT" sz="24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0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 Kerzenständer?</a:t>
            </a:r>
            <a:endParaRPr lang="de-AT" dirty="0"/>
          </a:p>
        </p:txBody>
      </p:sp>
      <p:pic>
        <p:nvPicPr>
          <p:cNvPr id="5" name="Grafik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t="26680" r="388" b="9781"/>
          <a:stretch/>
        </p:blipFill>
        <p:spPr>
          <a:xfrm>
            <a:off x="261543" y="1556792"/>
            <a:ext cx="8856984" cy="2304256"/>
          </a:xfrm>
          <a:prstGeom prst="rect">
            <a:avLst/>
          </a:prstGeom>
        </p:spPr>
      </p:pic>
      <p:pic>
        <p:nvPicPr>
          <p:cNvPr id="6" name="Grafik 1" descr="http://www.berlin.de/binaries/asset/image_assets/1913002/source/1317813400/418x316/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645024"/>
            <a:ext cx="397192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347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45 Iterationen</a:t>
            </a:r>
            <a:endParaRPr lang="de-AT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213" y1="6667" x2="30152" y2="7963"/>
                        <a14:foregroundMark x1="64039" y1="89444" x2="97787" y2="98333"/>
                        <a14:backgroundMark x1="553" y1="1667" x2="0" y2="16481"/>
                        <a14:backgroundMark x1="63900" y1="85926" x2="92808" y2="86111"/>
                        <a14:backgroundMark x1="95989" y1="99259" x2="67635" y2="99815"/>
                        <a14:backgroundMark x1="96957" y1="98889" x2="99862" y2="98889"/>
                        <a14:backgroundMark x1="98479" y1="97037" x2="99862" y2="975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1268760"/>
            <a:ext cx="6886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/>
            </a:r>
            <a:br>
              <a:rPr lang="de-AT" dirty="0" smtClean="0"/>
            </a:br>
            <a:r>
              <a:rPr lang="de-AT" dirty="0"/>
              <a:t/>
            </a:r>
            <a:br>
              <a:rPr lang="de-AT" dirty="0"/>
            </a:br>
            <a:r>
              <a:rPr lang="de-AT" dirty="0" smtClean="0"/>
              <a:t>Analogie zur Fotografie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0000" y="1475999"/>
            <a:ext cx="5184128" cy="5058000"/>
          </a:xfrm>
        </p:spPr>
        <p:txBody>
          <a:bodyPr/>
          <a:lstStyle/>
          <a:p>
            <a:r>
              <a:rPr lang="de-AT" b="0" dirty="0" smtClean="0"/>
              <a:t>Film </a:t>
            </a:r>
            <a:r>
              <a:rPr lang="de-AT" b="0" dirty="0"/>
              <a:t>und Entwicklungsprozess sind </a:t>
            </a:r>
            <a:r>
              <a:rPr lang="de-AT" dirty="0"/>
              <a:t>zeitaufwendig und teuer</a:t>
            </a:r>
          </a:p>
          <a:p>
            <a:endParaRPr lang="de-AT" b="0" dirty="0"/>
          </a:p>
          <a:p>
            <a:r>
              <a:rPr lang="de-AT" b="0" dirty="0"/>
              <a:t>Jedes Foto bedarf </a:t>
            </a:r>
            <a:r>
              <a:rPr lang="de-AT" dirty="0"/>
              <a:t>genauerer Vorabplanung</a:t>
            </a:r>
          </a:p>
          <a:p>
            <a:endParaRPr lang="de-AT" b="0" dirty="0"/>
          </a:p>
          <a:p>
            <a:r>
              <a:rPr lang="de-AT" dirty="0"/>
              <a:t>Langsame Feedback Loop </a:t>
            </a:r>
            <a:r>
              <a:rPr lang="de-AT" b="0" dirty="0"/>
              <a:t>da ein Foto erst entwickelt werden musste</a:t>
            </a:r>
          </a:p>
        </p:txBody>
      </p:sp>
      <p:pic>
        <p:nvPicPr>
          <p:cNvPr id="2050" name="Picture 2" descr="https://encrypted-tbn2.gstatic.com/images?q=tbn:ANd9GcQ7cLQX6y2d3dYUUTmenrW1ntytRRhgj22XOBdLA2MGqmli3SBj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475999"/>
            <a:ext cx="3384376" cy="225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63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Moderne </a:t>
            </a:r>
            <a:r>
              <a:rPr lang="de-AT" dirty="0"/>
              <a:t>Digital Fotografie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dirty="0" smtClean="0"/>
              <a:t>Günstig</a:t>
            </a:r>
            <a:r>
              <a:rPr lang="de-AT" b="0" dirty="0" smtClean="0"/>
              <a:t> in der Beschaffung</a:t>
            </a:r>
          </a:p>
          <a:p>
            <a:endParaRPr lang="de-AT" b="0" dirty="0"/>
          </a:p>
          <a:p>
            <a:r>
              <a:rPr lang="de-AT" dirty="0" smtClean="0"/>
              <a:t>Intuitiv</a:t>
            </a:r>
            <a:r>
              <a:rPr lang="de-AT" b="0" dirty="0" smtClean="0"/>
              <a:t> </a:t>
            </a:r>
            <a:r>
              <a:rPr lang="de-AT" b="0" dirty="0"/>
              <a:t>zu bedienen</a:t>
            </a:r>
          </a:p>
          <a:p>
            <a:endParaRPr lang="de-AT" b="0" dirty="0"/>
          </a:p>
          <a:p>
            <a:r>
              <a:rPr lang="de-AT" dirty="0"/>
              <a:t>Resultate</a:t>
            </a:r>
            <a:r>
              <a:rPr lang="de-AT" b="0" dirty="0"/>
              <a:t> </a:t>
            </a:r>
            <a:r>
              <a:rPr lang="de-AT" b="0" dirty="0" smtClean="0"/>
              <a:t>können sofort eingesehen werden</a:t>
            </a:r>
            <a:endParaRPr lang="de-AT" b="0" dirty="0"/>
          </a:p>
          <a:p>
            <a:pPr marL="0" indent="0">
              <a:buNone/>
            </a:pPr>
            <a:endParaRPr lang="de-AT" b="0" dirty="0"/>
          </a:p>
          <a:p>
            <a:r>
              <a:rPr lang="de-AT" dirty="0"/>
              <a:t>Iteratives Lernen </a:t>
            </a:r>
            <a:r>
              <a:rPr lang="de-AT" b="0" dirty="0"/>
              <a:t>und </a:t>
            </a:r>
            <a:r>
              <a:rPr lang="de-AT" b="0" dirty="0" smtClean="0"/>
              <a:t>Experimentieren möglich</a:t>
            </a:r>
            <a:endParaRPr lang="de-AT" b="0" dirty="0"/>
          </a:p>
          <a:p>
            <a:endParaRPr lang="de-AT" b="0" dirty="0"/>
          </a:p>
          <a:p>
            <a:r>
              <a:rPr lang="de-AT" dirty="0"/>
              <a:t>Schnelle Innovation</a:t>
            </a:r>
            <a:r>
              <a:rPr lang="de-AT" b="0" dirty="0"/>
              <a:t> der Technologie</a:t>
            </a:r>
          </a:p>
          <a:p>
            <a:endParaRPr lang="de-AT" dirty="0" smtClean="0"/>
          </a:p>
          <a:p>
            <a:pPr marL="0" indent="0">
              <a:buNone/>
            </a:pPr>
            <a:r>
              <a:rPr lang="de-AT" sz="2800" dirty="0" smtClean="0"/>
              <a:t>Technologie hilft, Iterationen zu beschleunigen.</a:t>
            </a:r>
            <a:endParaRPr lang="de-AT" sz="2800" dirty="0"/>
          </a:p>
        </p:txBody>
      </p:sp>
      <p:pic>
        <p:nvPicPr>
          <p:cNvPr id="1026" name="Picture 2" descr="https://encrypted-tbn3.gstatic.com/images?q=tbn:ANd9GcTkn8KnDMtI255VLdnbxtIqU7ggIcngG2L4kkiD6AtNBZ7qD7Qhr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54598"/>
            <a:ext cx="2755007" cy="206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90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 bin ich?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9872" y="1600201"/>
            <a:ext cx="5266928" cy="4525963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200000"/>
              </a:lnSpc>
            </a:pPr>
            <a:r>
              <a:rPr lang="de-DE" dirty="0" smtClean="0"/>
              <a:t>Marcel Franke</a:t>
            </a:r>
          </a:p>
          <a:p>
            <a:pPr>
              <a:lnSpc>
                <a:spcPct val="200000"/>
              </a:lnSpc>
            </a:pPr>
            <a:r>
              <a:rPr lang="de-DE" dirty="0" smtClean="0"/>
              <a:t>Seit 5 Jahren bei pmOne</a:t>
            </a:r>
          </a:p>
          <a:p>
            <a:pPr>
              <a:lnSpc>
                <a:spcPct val="200000"/>
              </a:lnSpc>
            </a:pPr>
            <a:r>
              <a:rPr lang="de-DE" dirty="0" smtClean="0"/>
              <a:t>Big Data &amp; </a:t>
            </a:r>
            <a:r>
              <a:rPr lang="de-DE" dirty="0" err="1" smtClean="0"/>
              <a:t>Analytics</a:t>
            </a:r>
            <a:r>
              <a:rPr lang="de-DE" dirty="0" smtClean="0"/>
              <a:t>, Data </a:t>
            </a:r>
            <a:r>
              <a:rPr lang="de-DE" dirty="0"/>
              <a:t>Warehouse, </a:t>
            </a:r>
            <a:r>
              <a:rPr lang="de-DE" dirty="0" smtClean="0"/>
              <a:t>Cloud</a:t>
            </a:r>
          </a:p>
          <a:p>
            <a:pPr>
              <a:lnSpc>
                <a:spcPct val="200000"/>
              </a:lnSpc>
            </a:pPr>
            <a:r>
              <a:rPr lang="de-DE" dirty="0" smtClean="0"/>
              <a:t>~</a:t>
            </a:r>
            <a:r>
              <a:rPr lang="de-DE" dirty="0"/>
              <a:t>8 Jahre </a:t>
            </a:r>
            <a:r>
              <a:rPr lang="de-DE" dirty="0" smtClean="0"/>
              <a:t>Erfahrung mit großen Datenmengen &amp; Performance</a:t>
            </a:r>
            <a:endParaRPr lang="de-DE" dirty="0" smtClean="0">
              <a:hlinkClick r:id=""/>
            </a:endParaRPr>
          </a:p>
          <a:p>
            <a:pPr>
              <a:lnSpc>
                <a:spcPct val="200000"/>
              </a:lnSpc>
            </a:pPr>
            <a:r>
              <a:rPr lang="de-DE" dirty="0" smtClean="0">
                <a:hlinkClick r:id=""/>
              </a:rPr>
              <a:t>http://dwjunkie.wordpress.com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276872"/>
            <a:ext cx="2271261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33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machen Kunden damit?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808000"/>
            <a:ext cx="4560590" cy="304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4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14437"/>
            <a:ext cx="2474603" cy="2474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Walmart</a:t>
            </a:r>
            <a:r>
              <a:rPr lang="de-DE" dirty="0" smtClean="0"/>
              <a:t> – Der </a:t>
            </a:r>
            <a:r>
              <a:rPr lang="de-DE" dirty="0" err="1" smtClean="0"/>
              <a:t>pionier</a:t>
            </a:r>
            <a:r>
              <a:rPr lang="de-DE" dirty="0" smtClean="0"/>
              <a:t> der </a:t>
            </a:r>
            <a:r>
              <a:rPr lang="de-DE" dirty="0" err="1" smtClean="0"/>
              <a:t>datenanalyse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67" y="3012462"/>
            <a:ext cx="2808312" cy="7765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005064"/>
            <a:ext cx="4067944" cy="2592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7504" y="6453336"/>
            <a:ext cx="8604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Quelle: Data Unser – Dr. </a:t>
            </a:r>
            <a:r>
              <a:rPr lang="de-DE" sz="1050" dirty="0" err="1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Bloching</a:t>
            </a:r>
            <a:r>
              <a:rPr lang="de-DE" sz="105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Bilder: walmart.com, yourdealz.de, squidoo.com, fuzzybrew.com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292" y="1489975"/>
            <a:ext cx="2155416" cy="207432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924000" y="3789040"/>
            <a:ext cx="4787504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5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Beispiel „Target“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7904" y="4509119"/>
            <a:ext cx="4896544" cy="2024879"/>
          </a:xfrm>
        </p:spPr>
        <p:txBody>
          <a:bodyPr/>
          <a:lstStyle/>
          <a:p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Frauen ändern im 3. und 4. Monat der Schwangerschaft ihre Modemarken</a:t>
            </a:r>
          </a:p>
          <a:p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Ziel: Gezielte Werbung</a:t>
            </a:r>
          </a:p>
          <a:p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348880"/>
            <a:ext cx="2150967" cy="2636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49" y="1580524"/>
            <a:ext cx="404812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10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Visa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69771"/>
            <a:ext cx="2811192" cy="864096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412776"/>
            <a:ext cx="4081636" cy="2721091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211960" y="4509119"/>
            <a:ext cx="4392488" cy="202487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4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80% korrekte Scheidungsprognose für die nächsten 5 Jahre</a:t>
            </a:r>
          </a:p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Grund: Scheidung ist größtes Risiko für Privatinsolvenz</a:t>
            </a:r>
          </a:p>
          <a:p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6453336"/>
            <a:ext cx="8604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Bilder: visa.de</a:t>
            </a:r>
          </a:p>
        </p:txBody>
      </p:sp>
    </p:spTree>
    <p:extLst>
      <p:ext uri="{BB962C8B-B14F-4D97-AF65-F5344CB8AC3E}">
        <p14:creationId xmlns:p14="http://schemas.microsoft.com/office/powerpoint/2010/main" val="347352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Werbung &amp; </a:t>
            </a:r>
            <a:r>
              <a:rPr lang="de-DE" dirty="0" err="1" smtClean="0"/>
              <a:t>Social</a:t>
            </a:r>
            <a:r>
              <a:rPr lang="de-DE" dirty="0" smtClean="0"/>
              <a:t> Media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36" y="2564905"/>
            <a:ext cx="3455876" cy="338437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474" y="3004169"/>
            <a:ext cx="4179014" cy="265707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47536" y="1340768"/>
            <a:ext cx="4392488" cy="1008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4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Einfach, aber </a:t>
            </a:r>
          </a:p>
          <a:p>
            <a:pPr marL="0" indent="0">
              <a:buNone/>
            </a:pPr>
            <a:r>
              <a:rPr lang="de-DE" sz="2400" dirty="0" smtClean="0">
                <a:solidFill>
                  <a:srgbClr val="FF00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Wenig wirkungsvoll</a:t>
            </a:r>
            <a:endParaRPr lang="de-DE" sz="2400" dirty="0">
              <a:solidFill>
                <a:srgbClr val="FF000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78761" y="1339264"/>
            <a:ext cx="4392488" cy="1008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4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Komplex, aber </a:t>
            </a:r>
          </a:p>
          <a:p>
            <a:pPr marL="0" indent="0">
              <a:buNone/>
            </a:pPr>
            <a:r>
              <a:rPr lang="de-DE" sz="2400" dirty="0" smtClean="0">
                <a:solidFill>
                  <a:srgbClr val="92D05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Wirksam</a:t>
            </a:r>
            <a:endParaRPr lang="de-DE" sz="2400" dirty="0">
              <a:solidFill>
                <a:srgbClr val="92D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3473" y="2650980"/>
            <a:ext cx="3748967" cy="34499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043361" y="3738844"/>
            <a:ext cx="528639" cy="10081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4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4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VS.</a:t>
            </a:r>
            <a:endParaRPr lang="de-DE" sz="2400" dirty="0">
              <a:solidFill>
                <a:srgbClr val="92D050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4" y="6453336"/>
            <a:ext cx="8604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Bilder: burgerking.de, mcdonalds.de</a:t>
            </a:r>
          </a:p>
        </p:txBody>
      </p:sp>
    </p:spTree>
    <p:extLst>
      <p:ext uri="{BB962C8B-B14F-4D97-AF65-F5344CB8AC3E}">
        <p14:creationId xmlns:p14="http://schemas.microsoft.com/office/powerpoint/2010/main" val="1787662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10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Leistungssport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57" y="1568807"/>
            <a:ext cx="5035447" cy="33595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696254" y="5301208"/>
            <a:ext cx="4081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2,7    0,9    0,7</a:t>
            </a:r>
            <a:endParaRPr 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7504" y="6453336"/>
            <a:ext cx="860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Quelle: </a:t>
            </a:r>
            <a:r>
              <a:rPr lang="de-DE" sz="105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de-DE" sz="105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www.schoenes-leipzig.de/2480/die-nationalelf-in-leipzig-der-letzte-test-vor-der-em/deutsche-nationalmannschaft</a:t>
            </a:r>
          </a:p>
          <a:p>
            <a:r>
              <a:rPr lang="de-DE" sz="105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</a:t>
            </a:r>
            <a:r>
              <a:rPr lang="de-DE" sz="105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www.khaolaknews.com/wp-content/uploads/2011/05/dfb_logo-1024x853.jpg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54156"/>
            <a:ext cx="2992644" cy="249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7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000" dirty="0" smtClean="0"/>
              <a:t>Kunden müssen den richtigen Business Case finden</a:t>
            </a:r>
            <a:endParaRPr lang="de-DE" sz="20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95534" y="1309199"/>
            <a:ext cx="2781302" cy="5144137"/>
            <a:chOff x="395534" y="1309199"/>
            <a:chExt cx="2781302" cy="514413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536" y="1988840"/>
              <a:ext cx="2781300" cy="34385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3373" y="6186636"/>
              <a:ext cx="2314575" cy="2667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95535" y="5013176"/>
              <a:ext cx="2781301" cy="864096"/>
            </a:xfrm>
            <a:prstGeom prst="rect">
              <a:avLst/>
            </a:prstGeom>
            <a:solidFill>
              <a:schemeClr val="accent3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  <a:latin typeface="Segoe" pitchFamily="34" charset="0"/>
                </a:rPr>
                <a:t>Blond </a:t>
              </a:r>
              <a:r>
                <a:rPr lang="en-US" b="1" dirty="0" err="1" smtClean="0">
                  <a:solidFill>
                    <a:srgbClr val="FFFFFF"/>
                  </a:solidFill>
                  <a:latin typeface="Segoe" pitchFamily="34" charset="0"/>
                </a:rPr>
                <a:t>sieht</a:t>
              </a:r>
              <a:r>
                <a:rPr lang="en-US" b="1" dirty="0" smtClean="0">
                  <a:solidFill>
                    <a:srgbClr val="FFFFFF"/>
                  </a:solidFill>
                  <a:latin typeface="Segoe" pitchFamily="34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latin typeface="Segoe" pitchFamily="34" charset="0"/>
                </a:rPr>
                <a:t>irgendwie</a:t>
              </a:r>
              <a:endParaRPr lang="en-US" b="1" dirty="0" smtClean="0">
                <a:solidFill>
                  <a:srgbClr val="FFFFFF"/>
                </a:solidFill>
                <a:latin typeface="Segoe" pitchFamily="34" charset="0"/>
              </a:endParaRPr>
            </a:p>
            <a:p>
              <a:pPr algn="ctr"/>
              <a:r>
                <a:rPr lang="en-US" b="1" dirty="0" err="1" smtClean="0">
                  <a:solidFill>
                    <a:srgbClr val="FFFFFF"/>
                  </a:solidFill>
                  <a:latin typeface="Segoe" pitchFamily="34" charset="0"/>
                </a:rPr>
                <a:t>anders</a:t>
              </a:r>
              <a:r>
                <a:rPr lang="en-US" b="1" dirty="0" smtClean="0">
                  <a:solidFill>
                    <a:srgbClr val="FFFFFF"/>
                  </a:solidFill>
                  <a:latin typeface="Segoe" pitchFamily="34" charset="0"/>
                </a:rPr>
                <a:t> </a:t>
              </a:r>
              <a:r>
                <a:rPr lang="en-US" b="1" dirty="0" err="1" smtClean="0">
                  <a:solidFill>
                    <a:srgbClr val="FFFFFF"/>
                  </a:solidFill>
                  <a:latin typeface="Segoe" pitchFamily="34" charset="0"/>
                </a:rPr>
                <a:t>aus</a:t>
              </a:r>
              <a:r>
                <a:rPr lang="en-US" b="1" dirty="0" smtClean="0">
                  <a:solidFill>
                    <a:srgbClr val="FFFFFF"/>
                  </a:solidFill>
                  <a:latin typeface="Segoe" pitchFamily="34" charset="0"/>
                </a:rPr>
                <a:t>… </a:t>
              </a:r>
              <a:r>
                <a:rPr lang="en-US" b="1" dirty="0" smtClean="0">
                  <a:solidFill>
                    <a:srgbClr val="FFFFFF"/>
                  </a:solidFill>
                  <a:latin typeface="Segoe" pitchFamily="34" charset="0"/>
                  <a:sym typeface="Wingdings" panose="05000000000000000000" pitchFamily="2" charset="2"/>
                </a:rPr>
                <a:t></a:t>
              </a:r>
              <a:endParaRPr lang="en-US" b="1" dirty="0">
                <a:solidFill>
                  <a:srgbClr val="FFFFFF"/>
                </a:solidFill>
                <a:latin typeface="Segoe" pitchFamily="34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4" y="1309199"/>
              <a:ext cx="2781301" cy="67964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779912" y="1649019"/>
            <a:ext cx="5128608" cy="3764633"/>
            <a:chOff x="3779912" y="1649019"/>
            <a:chExt cx="5128608" cy="376463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912" y="1649019"/>
              <a:ext cx="4048125" cy="204787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984" y="3811183"/>
              <a:ext cx="4480536" cy="160246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716016" y="4712265"/>
              <a:ext cx="35283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600" b="1" dirty="0" smtClean="0">
                  <a:solidFill>
                    <a:srgbClr val="000000">
                      <a:lumMod val="50000"/>
                      <a:lumOff val="50000"/>
                    </a:srgbClr>
                  </a:solidFill>
                </a:rPr>
                <a:t>Das neue Persil ist toll…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5534" y="2923309"/>
            <a:ext cx="8337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Script" panose="020B0504020000000003" pitchFamily="34" charset="0"/>
              </a:rPr>
              <a:t>Machen Kunden das wirklich?</a:t>
            </a:r>
          </a:p>
        </p:txBody>
      </p:sp>
    </p:spTree>
    <p:extLst>
      <p:ext uri="{BB962C8B-B14F-4D97-AF65-F5344CB8AC3E}">
        <p14:creationId xmlns:p14="http://schemas.microsoft.com/office/powerpoint/2010/main" val="406379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 können einfach abgefragt werden…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1340768"/>
            <a:ext cx="7636294" cy="53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5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… aber, Die </a:t>
            </a:r>
            <a:r>
              <a:rPr lang="de-DE" dirty="0"/>
              <a:t>schwierigkeit liegt in den Daten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0" y="1484784"/>
            <a:ext cx="8457196" cy="20162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89" y="3483021"/>
            <a:ext cx="8381259" cy="318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1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Einsatzgebiete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gray">
          <a:xfrm>
            <a:off x="2679700" y="1931988"/>
            <a:ext cx="3784600" cy="378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hteck 50"/>
          <p:cNvSpPr/>
          <p:nvPr/>
        </p:nvSpPr>
        <p:spPr bwMode="gray">
          <a:xfrm>
            <a:off x="6464765" y="4149725"/>
            <a:ext cx="413025" cy="504000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u="sng"/>
          </a:p>
        </p:txBody>
      </p:sp>
      <p:sp>
        <p:nvSpPr>
          <p:cNvPr id="6" name="Rechteck 48"/>
          <p:cNvSpPr/>
          <p:nvPr/>
        </p:nvSpPr>
        <p:spPr bwMode="gray">
          <a:xfrm>
            <a:off x="6464765" y="3003550"/>
            <a:ext cx="413025" cy="504000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u="sng"/>
          </a:p>
        </p:txBody>
      </p:sp>
      <p:sp>
        <p:nvSpPr>
          <p:cNvPr id="7" name="Rechteck 41"/>
          <p:cNvSpPr/>
          <p:nvPr/>
        </p:nvSpPr>
        <p:spPr bwMode="gray">
          <a:xfrm>
            <a:off x="5892597" y="1880884"/>
            <a:ext cx="413025" cy="504000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u="sng"/>
          </a:p>
        </p:txBody>
      </p:sp>
      <p:sp>
        <p:nvSpPr>
          <p:cNvPr id="8" name="Rechteck 26"/>
          <p:cNvSpPr/>
          <p:nvPr/>
        </p:nvSpPr>
        <p:spPr bwMode="gray">
          <a:xfrm>
            <a:off x="2826826" y="1905093"/>
            <a:ext cx="413025" cy="504000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grpSp>
        <p:nvGrpSpPr>
          <p:cNvPr id="9" name="Gruppieren 604"/>
          <p:cNvGrpSpPr/>
          <p:nvPr/>
        </p:nvGrpSpPr>
        <p:grpSpPr bwMode="gray">
          <a:xfrm>
            <a:off x="2906736" y="2004984"/>
            <a:ext cx="253204" cy="255688"/>
            <a:chOff x="-8208991" y="1939918"/>
            <a:chExt cx="1131892" cy="1142996"/>
          </a:xfrm>
          <a:solidFill>
            <a:schemeClr val="bg1"/>
          </a:solidFill>
        </p:grpSpPr>
        <p:sp>
          <p:nvSpPr>
            <p:cNvPr id="10" name="Freeform 18"/>
            <p:cNvSpPr>
              <a:spLocks noEditPoints="1"/>
            </p:cNvSpPr>
            <p:nvPr/>
          </p:nvSpPr>
          <p:spPr bwMode="gray">
            <a:xfrm>
              <a:off x="-8208991" y="1939918"/>
              <a:ext cx="1131892" cy="1142996"/>
            </a:xfrm>
            <a:custGeom>
              <a:avLst/>
              <a:gdLst/>
              <a:ahLst/>
              <a:cxnLst>
                <a:cxn ang="0">
                  <a:pos x="249" y="224"/>
                </a:cxn>
                <a:cxn ang="0">
                  <a:pos x="249" y="101"/>
                </a:cxn>
                <a:cxn ang="0">
                  <a:pos x="148" y="0"/>
                </a:cxn>
                <a:cxn ang="0">
                  <a:pos x="51" y="74"/>
                </a:cxn>
                <a:cxn ang="0">
                  <a:pos x="6" y="74"/>
                </a:cxn>
                <a:cxn ang="0">
                  <a:pos x="1" y="78"/>
                </a:cxn>
                <a:cxn ang="0">
                  <a:pos x="4" y="85"/>
                </a:cxn>
                <a:cxn ang="0">
                  <a:pos x="41" y="104"/>
                </a:cxn>
                <a:cxn ang="0">
                  <a:pos x="58" y="114"/>
                </a:cxn>
                <a:cxn ang="0">
                  <a:pos x="33" y="127"/>
                </a:cxn>
                <a:cxn ang="0">
                  <a:pos x="4" y="142"/>
                </a:cxn>
                <a:cxn ang="0">
                  <a:pos x="1" y="149"/>
                </a:cxn>
                <a:cxn ang="0">
                  <a:pos x="6" y="153"/>
                </a:cxn>
                <a:cxn ang="0">
                  <a:pos x="49" y="153"/>
                </a:cxn>
                <a:cxn ang="0">
                  <a:pos x="224" y="305"/>
                </a:cxn>
                <a:cxn ang="0">
                  <a:pos x="283" y="305"/>
                </a:cxn>
                <a:cxn ang="0">
                  <a:pos x="302" y="305"/>
                </a:cxn>
                <a:cxn ang="0">
                  <a:pos x="302" y="305"/>
                </a:cxn>
                <a:cxn ang="0">
                  <a:pos x="249" y="224"/>
                </a:cxn>
                <a:cxn ang="0">
                  <a:pos x="72" y="153"/>
                </a:cxn>
                <a:cxn ang="0">
                  <a:pos x="156" y="213"/>
                </a:cxn>
                <a:cxn ang="0">
                  <a:pos x="209" y="281"/>
                </a:cxn>
                <a:cxn ang="0">
                  <a:pos x="72" y="153"/>
                </a:cxn>
                <a:cxn ang="0">
                  <a:pos x="167" y="209"/>
                </a:cxn>
                <a:cxn ang="0">
                  <a:pos x="85" y="142"/>
                </a:cxn>
                <a:cxn ang="0">
                  <a:pos x="70" y="142"/>
                </a:cxn>
                <a:cxn ang="0">
                  <a:pos x="70" y="142"/>
                </a:cxn>
                <a:cxn ang="0">
                  <a:pos x="70" y="142"/>
                </a:cxn>
                <a:cxn ang="0">
                  <a:pos x="29" y="142"/>
                </a:cxn>
                <a:cxn ang="0">
                  <a:pos x="73" y="119"/>
                </a:cxn>
                <a:cxn ang="0">
                  <a:pos x="76" y="114"/>
                </a:cxn>
                <a:cxn ang="0">
                  <a:pos x="73" y="109"/>
                </a:cxn>
                <a:cxn ang="0">
                  <a:pos x="29" y="85"/>
                </a:cxn>
                <a:cxn ang="0">
                  <a:pos x="67" y="85"/>
                </a:cxn>
                <a:cxn ang="0">
                  <a:pos x="73" y="81"/>
                </a:cxn>
                <a:cxn ang="0">
                  <a:pos x="73" y="81"/>
                </a:cxn>
                <a:cxn ang="0">
                  <a:pos x="148" y="23"/>
                </a:cxn>
                <a:cxn ang="0">
                  <a:pos x="227" y="101"/>
                </a:cxn>
                <a:cxn ang="0">
                  <a:pos x="227" y="224"/>
                </a:cxn>
                <a:cxn ang="0">
                  <a:pos x="241" y="279"/>
                </a:cxn>
                <a:cxn ang="0">
                  <a:pos x="167" y="209"/>
                </a:cxn>
              </a:cxnLst>
              <a:rect l="0" t="0" r="r" b="b"/>
              <a:pathLst>
                <a:path w="302" h="305">
                  <a:moveTo>
                    <a:pt x="249" y="224"/>
                  </a:moveTo>
                  <a:cubicBezTo>
                    <a:pt x="249" y="101"/>
                    <a:pt x="249" y="101"/>
                    <a:pt x="249" y="101"/>
                  </a:cubicBezTo>
                  <a:cubicBezTo>
                    <a:pt x="249" y="46"/>
                    <a:pt x="204" y="0"/>
                    <a:pt x="148" y="0"/>
                  </a:cubicBezTo>
                  <a:cubicBezTo>
                    <a:pt x="102" y="0"/>
                    <a:pt x="63" y="32"/>
                    <a:pt x="51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4" y="74"/>
                    <a:pt x="1" y="76"/>
                    <a:pt x="1" y="78"/>
                  </a:cubicBezTo>
                  <a:cubicBezTo>
                    <a:pt x="0" y="81"/>
                    <a:pt x="1" y="84"/>
                    <a:pt x="4" y="85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4" y="142"/>
                    <a:pt x="4" y="142"/>
                    <a:pt x="4" y="142"/>
                  </a:cubicBezTo>
                  <a:cubicBezTo>
                    <a:pt x="1" y="143"/>
                    <a:pt x="0" y="146"/>
                    <a:pt x="1" y="149"/>
                  </a:cubicBezTo>
                  <a:cubicBezTo>
                    <a:pt x="1" y="151"/>
                    <a:pt x="4" y="153"/>
                    <a:pt x="6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61" y="239"/>
                    <a:pt x="135" y="305"/>
                    <a:pt x="224" y="305"/>
                  </a:cubicBezTo>
                  <a:cubicBezTo>
                    <a:pt x="283" y="305"/>
                    <a:pt x="283" y="305"/>
                    <a:pt x="283" y="305"/>
                  </a:cubicBezTo>
                  <a:cubicBezTo>
                    <a:pt x="302" y="305"/>
                    <a:pt x="302" y="305"/>
                    <a:pt x="302" y="305"/>
                  </a:cubicBezTo>
                  <a:cubicBezTo>
                    <a:pt x="302" y="305"/>
                    <a:pt x="302" y="305"/>
                    <a:pt x="302" y="305"/>
                  </a:cubicBezTo>
                  <a:cubicBezTo>
                    <a:pt x="271" y="291"/>
                    <a:pt x="249" y="260"/>
                    <a:pt x="249" y="224"/>
                  </a:cubicBezTo>
                  <a:close/>
                  <a:moveTo>
                    <a:pt x="72" y="153"/>
                  </a:moveTo>
                  <a:cubicBezTo>
                    <a:pt x="97" y="153"/>
                    <a:pt x="140" y="162"/>
                    <a:pt x="156" y="213"/>
                  </a:cubicBezTo>
                  <a:cubicBezTo>
                    <a:pt x="167" y="248"/>
                    <a:pt x="184" y="270"/>
                    <a:pt x="209" y="281"/>
                  </a:cubicBezTo>
                  <a:cubicBezTo>
                    <a:pt x="139" y="274"/>
                    <a:pt x="83" y="221"/>
                    <a:pt x="72" y="153"/>
                  </a:cubicBezTo>
                  <a:close/>
                  <a:moveTo>
                    <a:pt x="167" y="209"/>
                  </a:moveTo>
                  <a:cubicBezTo>
                    <a:pt x="151" y="159"/>
                    <a:pt x="112" y="146"/>
                    <a:pt x="85" y="142"/>
                  </a:cubicBezTo>
                  <a:cubicBezTo>
                    <a:pt x="80" y="142"/>
                    <a:pt x="75" y="142"/>
                    <a:pt x="70" y="142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73" y="119"/>
                    <a:pt x="73" y="119"/>
                    <a:pt x="73" y="119"/>
                  </a:cubicBezTo>
                  <a:cubicBezTo>
                    <a:pt x="75" y="118"/>
                    <a:pt x="76" y="116"/>
                    <a:pt x="76" y="114"/>
                  </a:cubicBezTo>
                  <a:cubicBezTo>
                    <a:pt x="76" y="111"/>
                    <a:pt x="75" y="110"/>
                    <a:pt x="73" y="109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70" y="85"/>
                    <a:pt x="72" y="84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82" y="48"/>
                    <a:pt x="112" y="23"/>
                    <a:pt x="148" y="23"/>
                  </a:cubicBezTo>
                  <a:cubicBezTo>
                    <a:pt x="192" y="23"/>
                    <a:pt x="227" y="58"/>
                    <a:pt x="227" y="101"/>
                  </a:cubicBezTo>
                  <a:cubicBezTo>
                    <a:pt x="227" y="224"/>
                    <a:pt x="227" y="224"/>
                    <a:pt x="227" y="224"/>
                  </a:cubicBezTo>
                  <a:cubicBezTo>
                    <a:pt x="227" y="244"/>
                    <a:pt x="232" y="262"/>
                    <a:pt x="241" y="279"/>
                  </a:cubicBezTo>
                  <a:cubicBezTo>
                    <a:pt x="203" y="274"/>
                    <a:pt x="180" y="253"/>
                    <a:pt x="167" y="20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1" name="Oval 19"/>
            <p:cNvSpPr>
              <a:spLocks noChangeArrowheads="1"/>
            </p:cNvSpPr>
            <p:nvPr/>
          </p:nvSpPr>
          <p:spPr bwMode="gray">
            <a:xfrm>
              <a:off x="-7759700" y="2176464"/>
              <a:ext cx="134938" cy="1381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</p:grpSp>
      <p:sp>
        <p:nvSpPr>
          <p:cNvPr id="12" name="Rechteck 47"/>
          <p:cNvSpPr/>
          <p:nvPr/>
        </p:nvSpPr>
        <p:spPr bwMode="gray">
          <a:xfrm>
            <a:off x="881473" y="1880828"/>
            <a:ext cx="18900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SOCIAL </a:t>
            </a:r>
          </a:p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MEDIA</a:t>
            </a:r>
            <a:endParaRPr lang="de-DE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3" name="Gruppieren 615"/>
          <p:cNvGrpSpPr/>
          <p:nvPr/>
        </p:nvGrpSpPr>
        <p:grpSpPr bwMode="gray">
          <a:xfrm>
            <a:off x="5942206" y="2079167"/>
            <a:ext cx="313807" cy="107434"/>
            <a:chOff x="-2341563" y="2363788"/>
            <a:chExt cx="1817687" cy="622300"/>
          </a:xfrm>
          <a:solidFill>
            <a:schemeClr val="bg1"/>
          </a:solidFill>
        </p:grpSpPr>
        <p:sp>
          <p:nvSpPr>
            <p:cNvPr id="14" name="Freeform 28"/>
            <p:cNvSpPr>
              <a:spLocks noEditPoints="1"/>
            </p:cNvSpPr>
            <p:nvPr/>
          </p:nvSpPr>
          <p:spPr bwMode="gray">
            <a:xfrm>
              <a:off x="-2341563" y="2363788"/>
              <a:ext cx="566737" cy="622300"/>
            </a:xfrm>
            <a:custGeom>
              <a:avLst/>
              <a:gdLst/>
              <a:ahLst/>
              <a:cxnLst>
                <a:cxn ang="0">
                  <a:pos x="50" y="0"/>
                </a:cxn>
                <a:cxn ang="0">
                  <a:pos x="0" y="166"/>
                </a:cxn>
                <a:cxn ang="0">
                  <a:pos x="39" y="166"/>
                </a:cxn>
                <a:cxn ang="0">
                  <a:pos x="50" y="123"/>
                </a:cxn>
                <a:cxn ang="0">
                  <a:pos x="98" y="123"/>
                </a:cxn>
                <a:cxn ang="0">
                  <a:pos x="111" y="166"/>
                </a:cxn>
                <a:cxn ang="0">
                  <a:pos x="151" y="166"/>
                </a:cxn>
                <a:cxn ang="0">
                  <a:pos x="100" y="0"/>
                </a:cxn>
                <a:cxn ang="0">
                  <a:pos x="50" y="0"/>
                </a:cxn>
                <a:cxn ang="0">
                  <a:pos x="56" y="95"/>
                </a:cxn>
                <a:cxn ang="0">
                  <a:pos x="66" y="60"/>
                </a:cxn>
                <a:cxn ang="0">
                  <a:pos x="73" y="28"/>
                </a:cxn>
                <a:cxn ang="0">
                  <a:pos x="74" y="28"/>
                </a:cxn>
                <a:cxn ang="0">
                  <a:pos x="82" y="60"/>
                </a:cxn>
                <a:cxn ang="0">
                  <a:pos x="92" y="95"/>
                </a:cxn>
                <a:cxn ang="0">
                  <a:pos x="56" y="95"/>
                </a:cxn>
              </a:cxnLst>
              <a:rect l="0" t="0" r="r" b="b"/>
              <a:pathLst>
                <a:path w="151" h="166">
                  <a:moveTo>
                    <a:pt x="50" y="0"/>
                  </a:moveTo>
                  <a:cubicBezTo>
                    <a:pt x="0" y="166"/>
                    <a:pt x="0" y="166"/>
                    <a:pt x="0" y="166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111" y="166"/>
                    <a:pt x="111" y="166"/>
                    <a:pt x="111" y="166"/>
                  </a:cubicBezTo>
                  <a:cubicBezTo>
                    <a:pt x="151" y="166"/>
                    <a:pt x="151" y="166"/>
                    <a:pt x="151" y="166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50" y="0"/>
                  </a:lnTo>
                  <a:close/>
                  <a:moveTo>
                    <a:pt x="56" y="95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8" y="50"/>
                    <a:pt x="71" y="38"/>
                    <a:pt x="73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6" y="38"/>
                    <a:pt x="79" y="50"/>
                    <a:pt x="82" y="60"/>
                  </a:cubicBezTo>
                  <a:cubicBezTo>
                    <a:pt x="92" y="95"/>
                    <a:pt x="92" y="95"/>
                    <a:pt x="92" y="95"/>
                  </a:cubicBezTo>
                  <a:lnTo>
                    <a:pt x="56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5" name="Freeform 29"/>
            <p:cNvSpPr>
              <a:spLocks noEditPoints="1"/>
            </p:cNvSpPr>
            <p:nvPr/>
          </p:nvSpPr>
          <p:spPr bwMode="gray">
            <a:xfrm>
              <a:off x="-1708150" y="2363788"/>
              <a:ext cx="566737" cy="622300"/>
            </a:xfrm>
            <a:custGeom>
              <a:avLst/>
              <a:gdLst/>
              <a:ahLst/>
              <a:cxnLst>
                <a:cxn ang="0">
                  <a:pos x="51" y="0"/>
                </a:cxn>
                <a:cxn ang="0">
                  <a:pos x="0" y="166"/>
                </a:cxn>
                <a:cxn ang="0">
                  <a:pos x="39" y="166"/>
                </a:cxn>
                <a:cxn ang="0">
                  <a:pos x="51" y="123"/>
                </a:cxn>
                <a:cxn ang="0">
                  <a:pos x="98" y="123"/>
                </a:cxn>
                <a:cxn ang="0">
                  <a:pos x="111" y="166"/>
                </a:cxn>
                <a:cxn ang="0">
                  <a:pos x="151" y="166"/>
                </a:cxn>
                <a:cxn ang="0">
                  <a:pos x="100" y="0"/>
                </a:cxn>
                <a:cxn ang="0">
                  <a:pos x="51" y="0"/>
                </a:cxn>
                <a:cxn ang="0">
                  <a:pos x="56" y="95"/>
                </a:cxn>
                <a:cxn ang="0">
                  <a:pos x="66" y="60"/>
                </a:cxn>
                <a:cxn ang="0">
                  <a:pos x="73" y="28"/>
                </a:cxn>
                <a:cxn ang="0">
                  <a:pos x="74" y="28"/>
                </a:cxn>
                <a:cxn ang="0">
                  <a:pos x="82" y="60"/>
                </a:cxn>
                <a:cxn ang="0">
                  <a:pos x="93" y="95"/>
                </a:cxn>
                <a:cxn ang="0">
                  <a:pos x="56" y="95"/>
                </a:cxn>
              </a:cxnLst>
              <a:rect l="0" t="0" r="r" b="b"/>
              <a:pathLst>
                <a:path w="151" h="166">
                  <a:moveTo>
                    <a:pt x="51" y="0"/>
                  </a:moveTo>
                  <a:cubicBezTo>
                    <a:pt x="0" y="166"/>
                    <a:pt x="0" y="166"/>
                    <a:pt x="0" y="166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111" y="166"/>
                    <a:pt x="111" y="166"/>
                    <a:pt x="111" y="166"/>
                  </a:cubicBezTo>
                  <a:cubicBezTo>
                    <a:pt x="151" y="166"/>
                    <a:pt x="151" y="166"/>
                    <a:pt x="151" y="166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51" y="0"/>
                  </a:lnTo>
                  <a:close/>
                  <a:moveTo>
                    <a:pt x="56" y="95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9" y="50"/>
                    <a:pt x="71" y="38"/>
                    <a:pt x="73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6" y="38"/>
                    <a:pt x="79" y="50"/>
                    <a:pt x="82" y="60"/>
                  </a:cubicBezTo>
                  <a:cubicBezTo>
                    <a:pt x="93" y="95"/>
                    <a:pt x="93" y="95"/>
                    <a:pt x="93" y="95"/>
                  </a:cubicBezTo>
                  <a:lnTo>
                    <a:pt x="56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  <p:sp>
          <p:nvSpPr>
            <p:cNvPr id="16" name="Freeform 30"/>
            <p:cNvSpPr>
              <a:spLocks noEditPoints="1"/>
            </p:cNvSpPr>
            <p:nvPr/>
          </p:nvSpPr>
          <p:spPr bwMode="gray">
            <a:xfrm>
              <a:off x="-1093788" y="2363788"/>
              <a:ext cx="569912" cy="622300"/>
            </a:xfrm>
            <a:custGeom>
              <a:avLst/>
              <a:gdLst/>
              <a:ahLst/>
              <a:cxnLst>
                <a:cxn ang="0">
                  <a:pos x="100" y="0"/>
                </a:cxn>
                <a:cxn ang="0">
                  <a:pos x="51" y="0"/>
                </a:cxn>
                <a:cxn ang="0">
                  <a:pos x="0" y="166"/>
                </a:cxn>
                <a:cxn ang="0">
                  <a:pos x="39" y="166"/>
                </a:cxn>
                <a:cxn ang="0">
                  <a:pos x="51" y="123"/>
                </a:cxn>
                <a:cxn ang="0">
                  <a:pos x="98" y="123"/>
                </a:cxn>
                <a:cxn ang="0">
                  <a:pos x="111" y="166"/>
                </a:cxn>
                <a:cxn ang="0">
                  <a:pos x="152" y="166"/>
                </a:cxn>
                <a:cxn ang="0">
                  <a:pos x="100" y="0"/>
                </a:cxn>
                <a:cxn ang="0">
                  <a:pos x="56" y="95"/>
                </a:cxn>
                <a:cxn ang="0">
                  <a:pos x="66" y="60"/>
                </a:cxn>
                <a:cxn ang="0">
                  <a:pos x="74" y="28"/>
                </a:cxn>
                <a:cxn ang="0">
                  <a:pos x="74" y="28"/>
                </a:cxn>
                <a:cxn ang="0">
                  <a:pos x="83" y="60"/>
                </a:cxn>
                <a:cxn ang="0">
                  <a:pos x="93" y="95"/>
                </a:cxn>
                <a:cxn ang="0">
                  <a:pos x="56" y="95"/>
                </a:cxn>
              </a:cxnLst>
              <a:rect l="0" t="0" r="r" b="b"/>
              <a:pathLst>
                <a:path w="152" h="166">
                  <a:moveTo>
                    <a:pt x="100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0" y="166"/>
                    <a:pt x="0" y="166"/>
                    <a:pt x="0" y="166"/>
                  </a:cubicBezTo>
                  <a:cubicBezTo>
                    <a:pt x="39" y="166"/>
                    <a:pt x="39" y="166"/>
                    <a:pt x="39" y="166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98" y="123"/>
                    <a:pt x="98" y="123"/>
                    <a:pt x="98" y="123"/>
                  </a:cubicBezTo>
                  <a:cubicBezTo>
                    <a:pt x="111" y="166"/>
                    <a:pt x="111" y="166"/>
                    <a:pt x="111" y="166"/>
                  </a:cubicBezTo>
                  <a:cubicBezTo>
                    <a:pt x="152" y="166"/>
                    <a:pt x="152" y="166"/>
                    <a:pt x="152" y="166"/>
                  </a:cubicBezTo>
                  <a:lnTo>
                    <a:pt x="100" y="0"/>
                  </a:lnTo>
                  <a:close/>
                  <a:moveTo>
                    <a:pt x="56" y="95"/>
                  </a:moveTo>
                  <a:cubicBezTo>
                    <a:pt x="66" y="60"/>
                    <a:pt x="66" y="60"/>
                    <a:pt x="66" y="60"/>
                  </a:cubicBezTo>
                  <a:cubicBezTo>
                    <a:pt x="69" y="50"/>
                    <a:pt x="71" y="38"/>
                    <a:pt x="74" y="28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7" y="38"/>
                    <a:pt x="80" y="50"/>
                    <a:pt x="83" y="60"/>
                  </a:cubicBezTo>
                  <a:cubicBezTo>
                    <a:pt x="93" y="95"/>
                    <a:pt x="93" y="95"/>
                    <a:pt x="93" y="95"/>
                  </a:cubicBezTo>
                  <a:lnTo>
                    <a:pt x="56" y="9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1400"/>
            </a:p>
          </p:txBody>
        </p:sp>
      </p:grpSp>
      <p:sp>
        <p:nvSpPr>
          <p:cNvPr id="17" name="Rechteck 56"/>
          <p:cNvSpPr/>
          <p:nvPr/>
        </p:nvSpPr>
        <p:spPr bwMode="gray">
          <a:xfrm>
            <a:off x="6360975" y="1880884"/>
            <a:ext cx="2308891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PRODUKTEMPFEHLUNG RETARGETING</a:t>
            </a:r>
            <a:endParaRPr lang="de-DE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8" name="Rechteck 73"/>
          <p:cNvSpPr/>
          <p:nvPr/>
        </p:nvSpPr>
        <p:spPr bwMode="gray">
          <a:xfrm>
            <a:off x="6361013" y="5337900"/>
            <a:ext cx="18900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DISPOSITION</a:t>
            </a:r>
            <a:endParaRPr lang="de-DE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Rechteck 79"/>
          <p:cNvSpPr/>
          <p:nvPr/>
        </p:nvSpPr>
        <p:spPr bwMode="gray">
          <a:xfrm>
            <a:off x="2826826" y="5337900"/>
            <a:ext cx="413025" cy="504000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20" name="Freeform 34"/>
          <p:cNvSpPr>
            <a:spLocks noEditPoints="1"/>
          </p:cNvSpPr>
          <p:nvPr/>
        </p:nvSpPr>
        <p:spPr bwMode="gray">
          <a:xfrm>
            <a:off x="2877784" y="5490803"/>
            <a:ext cx="311108" cy="198194"/>
          </a:xfrm>
          <a:custGeom>
            <a:avLst/>
            <a:gdLst/>
            <a:ahLst/>
            <a:cxnLst>
              <a:cxn ang="0">
                <a:pos x="435" y="139"/>
              </a:cxn>
              <a:cxn ang="0">
                <a:pos x="448" y="99"/>
              </a:cxn>
              <a:cxn ang="0">
                <a:pos x="318" y="99"/>
              </a:cxn>
              <a:cxn ang="0">
                <a:pos x="280" y="180"/>
              </a:cxn>
              <a:cxn ang="0">
                <a:pos x="259" y="94"/>
              </a:cxn>
              <a:cxn ang="0">
                <a:pos x="72" y="94"/>
              </a:cxn>
              <a:cxn ang="0">
                <a:pos x="2" y="236"/>
              </a:cxn>
              <a:cxn ang="0">
                <a:pos x="0" y="316"/>
              </a:cxn>
              <a:cxn ang="0">
                <a:pos x="98" y="316"/>
              </a:cxn>
              <a:cxn ang="0">
                <a:pos x="257" y="316"/>
              </a:cxn>
              <a:cxn ang="0">
                <a:pos x="333" y="247"/>
              </a:cxn>
              <a:cxn ang="0">
                <a:pos x="496" y="190"/>
              </a:cxn>
              <a:cxn ang="0">
                <a:pos x="383" y="55"/>
              </a:cxn>
              <a:cxn ang="0">
                <a:pos x="383" y="143"/>
              </a:cxn>
              <a:cxn ang="0">
                <a:pos x="383" y="55"/>
              </a:cxn>
              <a:cxn ang="0">
                <a:pos x="384" y="179"/>
              </a:cxn>
              <a:cxn ang="0">
                <a:pos x="383" y="164"/>
              </a:cxn>
              <a:cxn ang="0">
                <a:pos x="93" y="94"/>
              </a:cxn>
              <a:cxn ang="0">
                <a:pos x="238" y="94"/>
              </a:cxn>
              <a:cxn ang="0">
                <a:pos x="138" y="161"/>
              </a:cxn>
              <a:cxn ang="0">
                <a:pos x="136" y="161"/>
              </a:cxn>
              <a:cxn ang="0">
                <a:pos x="183" y="186"/>
              </a:cxn>
              <a:cxn ang="0">
                <a:pos x="151" y="187"/>
              </a:cxn>
              <a:cxn ang="0">
                <a:pos x="183" y="186"/>
              </a:cxn>
              <a:cxn ang="0">
                <a:pos x="258" y="295"/>
              </a:cxn>
              <a:cxn ang="0">
                <a:pos x="257" y="249"/>
              </a:cxn>
              <a:cxn ang="0">
                <a:pos x="236" y="295"/>
              </a:cxn>
              <a:cxn ang="0">
                <a:pos x="98" y="249"/>
              </a:cxn>
              <a:cxn ang="0">
                <a:pos x="77" y="295"/>
              </a:cxn>
              <a:cxn ang="0">
                <a:pos x="21" y="244"/>
              </a:cxn>
              <a:cxn ang="0">
                <a:pos x="123" y="177"/>
              </a:cxn>
              <a:cxn ang="0">
                <a:pos x="211" y="176"/>
              </a:cxn>
              <a:cxn ang="0">
                <a:pos x="312" y="241"/>
              </a:cxn>
              <a:cxn ang="0">
                <a:pos x="475" y="227"/>
              </a:cxn>
              <a:cxn ang="0">
                <a:pos x="447" y="200"/>
              </a:cxn>
              <a:cxn ang="0">
                <a:pos x="425" y="227"/>
              </a:cxn>
              <a:cxn ang="0">
                <a:pos x="343" y="200"/>
              </a:cxn>
              <a:cxn ang="0">
                <a:pos x="321" y="218"/>
              </a:cxn>
              <a:cxn ang="0">
                <a:pos x="350" y="155"/>
              </a:cxn>
              <a:cxn ang="0">
                <a:pos x="384" y="209"/>
              </a:cxn>
              <a:cxn ang="0">
                <a:pos x="416" y="154"/>
              </a:cxn>
              <a:cxn ang="0">
                <a:pos x="475" y="227"/>
              </a:cxn>
            </a:cxnLst>
            <a:rect l="0" t="0" r="r" b="b"/>
            <a:pathLst>
              <a:path w="496" h="316">
                <a:moveTo>
                  <a:pt x="494" y="187"/>
                </a:moveTo>
                <a:cubicBezTo>
                  <a:pt x="480" y="165"/>
                  <a:pt x="459" y="148"/>
                  <a:pt x="435" y="139"/>
                </a:cubicBezTo>
                <a:cubicBezTo>
                  <a:pt x="434" y="139"/>
                  <a:pt x="434" y="139"/>
                  <a:pt x="434" y="139"/>
                </a:cubicBezTo>
                <a:cubicBezTo>
                  <a:pt x="442" y="128"/>
                  <a:pt x="448" y="114"/>
                  <a:pt x="448" y="99"/>
                </a:cubicBezTo>
                <a:cubicBezTo>
                  <a:pt x="448" y="63"/>
                  <a:pt x="419" y="34"/>
                  <a:pt x="383" y="34"/>
                </a:cubicBezTo>
                <a:cubicBezTo>
                  <a:pt x="347" y="34"/>
                  <a:pt x="318" y="63"/>
                  <a:pt x="318" y="99"/>
                </a:cubicBezTo>
                <a:cubicBezTo>
                  <a:pt x="318" y="114"/>
                  <a:pt x="324" y="129"/>
                  <a:pt x="332" y="140"/>
                </a:cubicBezTo>
                <a:cubicBezTo>
                  <a:pt x="312" y="148"/>
                  <a:pt x="294" y="162"/>
                  <a:pt x="280" y="180"/>
                </a:cubicBezTo>
                <a:cubicBezTo>
                  <a:pt x="266" y="170"/>
                  <a:pt x="251" y="163"/>
                  <a:pt x="235" y="157"/>
                </a:cubicBezTo>
                <a:cubicBezTo>
                  <a:pt x="250" y="140"/>
                  <a:pt x="259" y="118"/>
                  <a:pt x="259" y="94"/>
                </a:cubicBezTo>
                <a:cubicBezTo>
                  <a:pt x="259" y="42"/>
                  <a:pt x="217" y="0"/>
                  <a:pt x="166" y="0"/>
                </a:cubicBezTo>
                <a:cubicBezTo>
                  <a:pt x="114" y="0"/>
                  <a:pt x="72" y="42"/>
                  <a:pt x="72" y="94"/>
                </a:cubicBezTo>
                <a:cubicBezTo>
                  <a:pt x="72" y="119"/>
                  <a:pt x="82" y="141"/>
                  <a:pt x="97" y="158"/>
                </a:cubicBezTo>
                <a:cubicBezTo>
                  <a:pt x="58" y="173"/>
                  <a:pt x="24" y="200"/>
                  <a:pt x="2" y="236"/>
                </a:cubicBezTo>
                <a:cubicBezTo>
                  <a:pt x="0" y="238"/>
                  <a:pt x="0" y="238"/>
                  <a:pt x="0" y="238"/>
                </a:cubicBezTo>
                <a:cubicBezTo>
                  <a:pt x="0" y="316"/>
                  <a:pt x="0" y="316"/>
                  <a:pt x="0" y="316"/>
                </a:cubicBezTo>
                <a:cubicBezTo>
                  <a:pt x="77" y="316"/>
                  <a:pt x="77" y="316"/>
                  <a:pt x="77" y="316"/>
                </a:cubicBezTo>
                <a:cubicBezTo>
                  <a:pt x="98" y="316"/>
                  <a:pt x="98" y="316"/>
                  <a:pt x="98" y="316"/>
                </a:cubicBezTo>
                <a:cubicBezTo>
                  <a:pt x="236" y="316"/>
                  <a:pt x="236" y="316"/>
                  <a:pt x="236" y="316"/>
                </a:cubicBezTo>
                <a:cubicBezTo>
                  <a:pt x="257" y="316"/>
                  <a:pt x="257" y="316"/>
                  <a:pt x="257" y="316"/>
                </a:cubicBezTo>
                <a:cubicBezTo>
                  <a:pt x="333" y="316"/>
                  <a:pt x="333" y="316"/>
                  <a:pt x="333" y="316"/>
                </a:cubicBezTo>
                <a:cubicBezTo>
                  <a:pt x="333" y="247"/>
                  <a:pt x="333" y="247"/>
                  <a:pt x="333" y="247"/>
                </a:cubicBezTo>
                <a:cubicBezTo>
                  <a:pt x="496" y="247"/>
                  <a:pt x="496" y="247"/>
                  <a:pt x="496" y="247"/>
                </a:cubicBezTo>
                <a:cubicBezTo>
                  <a:pt x="496" y="190"/>
                  <a:pt x="496" y="190"/>
                  <a:pt x="496" y="190"/>
                </a:cubicBezTo>
                <a:lnTo>
                  <a:pt x="494" y="187"/>
                </a:lnTo>
                <a:close/>
                <a:moveTo>
                  <a:pt x="383" y="55"/>
                </a:moveTo>
                <a:cubicBezTo>
                  <a:pt x="407" y="55"/>
                  <a:pt x="427" y="75"/>
                  <a:pt x="427" y="99"/>
                </a:cubicBezTo>
                <a:cubicBezTo>
                  <a:pt x="427" y="123"/>
                  <a:pt x="407" y="143"/>
                  <a:pt x="383" y="143"/>
                </a:cubicBezTo>
                <a:cubicBezTo>
                  <a:pt x="359" y="143"/>
                  <a:pt x="339" y="123"/>
                  <a:pt x="339" y="99"/>
                </a:cubicBezTo>
                <a:cubicBezTo>
                  <a:pt x="339" y="75"/>
                  <a:pt x="359" y="55"/>
                  <a:pt x="383" y="55"/>
                </a:cubicBezTo>
                <a:close/>
                <a:moveTo>
                  <a:pt x="392" y="163"/>
                </a:moveTo>
                <a:cubicBezTo>
                  <a:pt x="384" y="179"/>
                  <a:pt x="384" y="179"/>
                  <a:pt x="384" y="179"/>
                </a:cubicBezTo>
                <a:cubicBezTo>
                  <a:pt x="376" y="163"/>
                  <a:pt x="376" y="163"/>
                  <a:pt x="376" y="163"/>
                </a:cubicBezTo>
                <a:cubicBezTo>
                  <a:pt x="378" y="164"/>
                  <a:pt x="380" y="164"/>
                  <a:pt x="383" y="164"/>
                </a:cubicBezTo>
                <a:cubicBezTo>
                  <a:pt x="386" y="164"/>
                  <a:pt x="389" y="164"/>
                  <a:pt x="392" y="163"/>
                </a:cubicBezTo>
                <a:close/>
                <a:moveTo>
                  <a:pt x="93" y="94"/>
                </a:moveTo>
                <a:cubicBezTo>
                  <a:pt x="93" y="54"/>
                  <a:pt x="125" y="21"/>
                  <a:pt x="166" y="21"/>
                </a:cubicBezTo>
                <a:cubicBezTo>
                  <a:pt x="206" y="21"/>
                  <a:pt x="238" y="54"/>
                  <a:pt x="238" y="94"/>
                </a:cubicBezTo>
                <a:cubicBezTo>
                  <a:pt x="238" y="134"/>
                  <a:pt x="206" y="167"/>
                  <a:pt x="166" y="167"/>
                </a:cubicBezTo>
                <a:cubicBezTo>
                  <a:pt x="156" y="167"/>
                  <a:pt x="146" y="165"/>
                  <a:pt x="138" y="161"/>
                </a:cubicBezTo>
                <a:cubicBezTo>
                  <a:pt x="137" y="160"/>
                  <a:pt x="137" y="160"/>
                  <a:pt x="137" y="160"/>
                </a:cubicBezTo>
                <a:cubicBezTo>
                  <a:pt x="136" y="161"/>
                  <a:pt x="136" y="161"/>
                  <a:pt x="136" y="161"/>
                </a:cubicBezTo>
                <a:cubicBezTo>
                  <a:pt x="111" y="149"/>
                  <a:pt x="93" y="124"/>
                  <a:pt x="93" y="94"/>
                </a:cubicBezTo>
                <a:close/>
                <a:moveTo>
                  <a:pt x="183" y="186"/>
                </a:moveTo>
                <a:cubicBezTo>
                  <a:pt x="167" y="217"/>
                  <a:pt x="167" y="217"/>
                  <a:pt x="167" y="217"/>
                </a:cubicBezTo>
                <a:cubicBezTo>
                  <a:pt x="151" y="187"/>
                  <a:pt x="151" y="187"/>
                  <a:pt x="151" y="187"/>
                </a:cubicBezTo>
                <a:cubicBezTo>
                  <a:pt x="156" y="187"/>
                  <a:pt x="161" y="188"/>
                  <a:pt x="166" y="188"/>
                </a:cubicBezTo>
                <a:cubicBezTo>
                  <a:pt x="171" y="188"/>
                  <a:pt x="177" y="187"/>
                  <a:pt x="183" y="186"/>
                </a:cubicBezTo>
                <a:close/>
                <a:moveTo>
                  <a:pt x="312" y="295"/>
                </a:moveTo>
                <a:cubicBezTo>
                  <a:pt x="258" y="295"/>
                  <a:pt x="258" y="295"/>
                  <a:pt x="258" y="295"/>
                </a:cubicBezTo>
                <a:cubicBezTo>
                  <a:pt x="258" y="249"/>
                  <a:pt x="258" y="249"/>
                  <a:pt x="258" y="249"/>
                </a:cubicBezTo>
                <a:cubicBezTo>
                  <a:pt x="257" y="249"/>
                  <a:pt x="257" y="249"/>
                  <a:pt x="257" y="249"/>
                </a:cubicBezTo>
                <a:cubicBezTo>
                  <a:pt x="236" y="249"/>
                  <a:pt x="236" y="249"/>
                  <a:pt x="236" y="249"/>
                </a:cubicBezTo>
                <a:cubicBezTo>
                  <a:pt x="236" y="295"/>
                  <a:pt x="236" y="295"/>
                  <a:pt x="236" y="295"/>
                </a:cubicBezTo>
                <a:cubicBezTo>
                  <a:pt x="98" y="295"/>
                  <a:pt x="98" y="295"/>
                  <a:pt x="98" y="295"/>
                </a:cubicBezTo>
                <a:cubicBezTo>
                  <a:pt x="98" y="249"/>
                  <a:pt x="98" y="249"/>
                  <a:pt x="98" y="249"/>
                </a:cubicBezTo>
                <a:cubicBezTo>
                  <a:pt x="77" y="249"/>
                  <a:pt x="77" y="249"/>
                  <a:pt x="77" y="249"/>
                </a:cubicBezTo>
                <a:cubicBezTo>
                  <a:pt x="77" y="295"/>
                  <a:pt x="77" y="295"/>
                  <a:pt x="77" y="295"/>
                </a:cubicBezTo>
                <a:cubicBezTo>
                  <a:pt x="21" y="295"/>
                  <a:pt x="21" y="295"/>
                  <a:pt x="21" y="295"/>
                </a:cubicBezTo>
                <a:cubicBezTo>
                  <a:pt x="21" y="244"/>
                  <a:pt x="21" y="244"/>
                  <a:pt x="21" y="244"/>
                </a:cubicBezTo>
                <a:cubicBezTo>
                  <a:pt x="43" y="210"/>
                  <a:pt x="77" y="185"/>
                  <a:pt x="116" y="174"/>
                </a:cubicBezTo>
                <a:cubicBezTo>
                  <a:pt x="118" y="175"/>
                  <a:pt x="121" y="176"/>
                  <a:pt x="123" y="177"/>
                </a:cubicBezTo>
                <a:cubicBezTo>
                  <a:pt x="167" y="263"/>
                  <a:pt x="167" y="263"/>
                  <a:pt x="167" y="263"/>
                </a:cubicBezTo>
                <a:cubicBezTo>
                  <a:pt x="211" y="176"/>
                  <a:pt x="211" y="176"/>
                  <a:pt x="211" y="176"/>
                </a:cubicBezTo>
                <a:cubicBezTo>
                  <a:pt x="213" y="175"/>
                  <a:pt x="215" y="174"/>
                  <a:pt x="216" y="173"/>
                </a:cubicBezTo>
                <a:cubicBezTo>
                  <a:pt x="255" y="184"/>
                  <a:pt x="289" y="208"/>
                  <a:pt x="312" y="241"/>
                </a:cubicBezTo>
                <a:lnTo>
                  <a:pt x="312" y="295"/>
                </a:lnTo>
                <a:close/>
                <a:moveTo>
                  <a:pt x="475" y="227"/>
                </a:moveTo>
                <a:cubicBezTo>
                  <a:pt x="447" y="227"/>
                  <a:pt x="447" y="227"/>
                  <a:pt x="447" y="227"/>
                </a:cubicBezTo>
                <a:cubicBezTo>
                  <a:pt x="447" y="200"/>
                  <a:pt x="447" y="200"/>
                  <a:pt x="447" y="200"/>
                </a:cubicBezTo>
                <a:cubicBezTo>
                  <a:pt x="425" y="200"/>
                  <a:pt x="425" y="200"/>
                  <a:pt x="425" y="200"/>
                </a:cubicBezTo>
                <a:cubicBezTo>
                  <a:pt x="425" y="227"/>
                  <a:pt x="425" y="227"/>
                  <a:pt x="425" y="227"/>
                </a:cubicBezTo>
                <a:cubicBezTo>
                  <a:pt x="343" y="227"/>
                  <a:pt x="343" y="227"/>
                  <a:pt x="343" y="227"/>
                </a:cubicBezTo>
                <a:cubicBezTo>
                  <a:pt x="343" y="200"/>
                  <a:pt x="343" y="200"/>
                  <a:pt x="343" y="200"/>
                </a:cubicBezTo>
                <a:cubicBezTo>
                  <a:pt x="321" y="200"/>
                  <a:pt x="321" y="200"/>
                  <a:pt x="321" y="200"/>
                </a:cubicBezTo>
                <a:cubicBezTo>
                  <a:pt x="321" y="218"/>
                  <a:pt x="321" y="218"/>
                  <a:pt x="321" y="218"/>
                </a:cubicBezTo>
                <a:cubicBezTo>
                  <a:pt x="313" y="208"/>
                  <a:pt x="305" y="200"/>
                  <a:pt x="296" y="192"/>
                </a:cubicBezTo>
                <a:cubicBezTo>
                  <a:pt x="310" y="175"/>
                  <a:pt x="329" y="162"/>
                  <a:pt x="350" y="155"/>
                </a:cubicBezTo>
                <a:cubicBezTo>
                  <a:pt x="353" y="156"/>
                  <a:pt x="355" y="158"/>
                  <a:pt x="357" y="159"/>
                </a:cubicBezTo>
                <a:cubicBezTo>
                  <a:pt x="384" y="209"/>
                  <a:pt x="384" y="209"/>
                  <a:pt x="384" y="209"/>
                </a:cubicBezTo>
                <a:cubicBezTo>
                  <a:pt x="410" y="158"/>
                  <a:pt x="410" y="158"/>
                  <a:pt x="410" y="158"/>
                </a:cubicBezTo>
                <a:cubicBezTo>
                  <a:pt x="412" y="157"/>
                  <a:pt x="414" y="156"/>
                  <a:pt x="416" y="154"/>
                </a:cubicBezTo>
                <a:cubicBezTo>
                  <a:pt x="440" y="161"/>
                  <a:pt x="461" y="176"/>
                  <a:pt x="475" y="196"/>
                </a:cubicBezTo>
                <a:lnTo>
                  <a:pt x="475" y="22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400"/>
          </a:p>
        </p:txBody>
      </p:sp>
      <p:sp>
        <p:nvSpPr>
          <p:cNvPr id="21" name="Rechteck 81"/>
          <p:cNvSpPr/>
          <p:nvPr/>
        </p:nvSpPr>
        <p:spPr bwMode="gray">
          <a:xfrm>
            <a:off x="881473" y="5337900"/>
            <a:ext cx="18900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KUNDEN-</a:t>
            </a:r>
          </a:p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ANALYSE</a:t>
            </a:r>
            <a:endParaRPr lang="de-DE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Rechteck 82"/>
          <p:cNvSpPr/>
          <p:nvPr/>
        </p:nvSpPr>
        <p:spPr bwMode="gray">
          <a:xfrm>
            <a:off x="358003" y="4218876"/>
            <a:ext cx="18900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ABSATZ- PROGNOSEN</a:t>
            </a:r>
            <a:endParaRPr lang="de-DE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Rechteck 84"/>
          <p:cNvSpPr/>
          <p:nvPr/>
        </p:nvSpPr>
        <p:spPr bwMode="gray">
          <a:xfrm>
            <a:off x="2303357" y="4218876"/>
            <a:ext cx="414000" cy="504000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24" name="Freeform 26"/>
          <p:cNvSpPr>
            <a:spLocks noEditPoints="1"/>
          </p:cNvSpPr>
          <p:nvPr/>
        </p:nvSpPr>
        <p:spPr bwMode="gray">
          <a:xfrm>
            <a:off x="2409420" y="4343875"/>
            <a:ext cx="201874" cy="254002"/>
          </a:xfrm>
          <a:custGeom>
            <a:avLst/>
            <a:gdLst/>
            <a:ahLst/>
            <a:cxnLst>
              <a:cxn ang="0">
                <a:pos x="348" y="0"/>
              </a:cxn>
              <a:cxn ang="0">
                <a:pos x="0" y="0"/>
              </a:cxn>
              <a:cxn ang="0">
                <a:pos x="0" y="726"/>
              </a:cxn>
              <a:cxn ang="0">
                <a:pos x="577" y="726"/>
              </a:cxn>
              <a:cxn ang="0">
                <a:pos x="577" y="227"/>
              </a:cxn>
              <a:cxn ang="0">
                <a:pos x="348" y="0"/>
              </a:cxn>
              <a:cxn ang="0">
                <a:pos x="364" y="97"/>
              </a:cxn>
              <a:cxn ang="0">
                <a:pos x="480" y="213"/>
              </a:cxn>
              <a:cxn ang="0">
                <a:pos x="364" y="213"/>
              </a:cxn>
              <a:cxn ang="0">
                <a:pos x="364" y="97"/>
              </a:cxn>
              <a:cxn ang="0">
                <a:pos x="307" y="59"/>
              </a:cxn>
              <a:cxn ang="0">
                <a:pos x="307" y="272"/>
              </a:cxn>
              <a:cxn ang="0">
                <a:pos x="520" y="272"/>
              </a:cxn>
              <a:cxn ang="0">
                <a:pos x="520" y="303"/>
              </a:cxn>
              <a:cxn ang="0">
                <a:pos x="395" y="449"/>
              </a:cxn>
              <a:cxn ang="0">
                <a:pos x="324" y="367"/>
              </a:cxn>
              <a:cxn ang="0">
                <a:pos x="255" y="523"/>
              </a:cxn>
              <a:cxn ang="0">
                <a:pos x="201" y="440"/>
              </a:cxn>
              <a:cxn ang="0">
                <a:pos x="59" y="600"/>
              </a:cxn>
              <a:cxn ang="0">
                <a:pos x="59" y="59"/>
              </a:cxn>
              <a:cxn ang="0">
                <a:pos x="307" y="59"/>
              </a:cxn>
              <a:cxn ang="0">
                <a:pos x="76" y="669"/>
              </a:cxn>
              <a:cxn ang="0">
                <a:pos x="194" y="534"/>
              </a:cxn>
              <a:cxn ang="0">
                <a:pos x="267" y="641"/>
              </a:cxn>
              <a:cxn ang="0">
                <a:pos x="338" y="475"/>
              </a:cxn>
              <a:cxn ang="0">
                <a:pos x="395" y="539"/>
              </a:cxn>
              <a:cxn ang="0">
                <a:pos x="520" y="393"/>
              </a:cxn>
              <a:cxn ang="0">
                <a:pos x="520" y="669"/>
              </a:cxn>
              <a:cxn ang="0">
                <a:pos x="76" y="669"/>
              </a:cxn>
            </a:cxnLst>
            <a:rect l="0" t="0" r="r" b="b"/>
            <a:pathLst>
              <a:path w="577" h="726">
                <a:moveTo>
                  <a:pt x="348" y="0"/>
                </a:moveTo>
                <a:lnTo>
                  <a:pt x="0" y="0"/>
                </a:lnTo>
                <a:lnTo>
                  <a:pt x="0" y="726"/>
                </a:lnTo>
                <a:lnTo>
                  <a:pt x="577" y="726"/>
                </a:lnTo>
                <a:lnTo>
                  <a:pt x="577" y="227"/>
                </a:lnTo>
                <a:lnTo>
                  <a:pt x="348" y="0"/>
                </a:lnTo>
                <a:close/>
                <a:moveTo>
                  <a:pt x="364" y="97"/>
                </a:moveTo>
                <a:lnTo>
                  <a:pt x="480" y="213"/>
                </a:lnTo>
                <a:lnTo>
                  <a:pt x="364" y="213"/>
                </a:lnTo>
                <a:lnTo>
                  <a:pt x="364" y="97"/>
                </a:lnTo>
                <a:close/>
                <a:moveTo>
                  <a:pt x="307" y="59"/>
                </a:moveTo>
                <a:lnTo>
                  <a:pt x="307" y="272"/>
                </a:lnTo>
                <a:lnTo>
                  <a:pt x="520" y="272"/>
                </a:lnTo>
                <a:lnTo>
                  <a:pt x="520" y="303"/>
                </a:lnTo>
                <a:lnTo>
                  <a:pt x="395" y="449"/>
                </a:lnTo>
                <a:lnTo>
                  <a:pt x="324" y="367"/>
                </a:lnTo>
                <a:lnTo>
                  <a:pt x="255" y="523"/>
                </a:lnTo>
                <a:lnTo>
                  <a:pt x="201" y="440"/>
                </a:lnTo>
                <a:lnTo>
                  <a:pt x="59" y="600"/>
                </a:lnTo>
                <a:lnTo>
                  <a:pt x="59" y="59"/>
                </a:lnTo>
                <a:lnTo>
                  <a:pt x="307" y="59"/>
                </a:lnTo>
                <a:close/>
                <a:moveTo>
                  <a:pt x="76" y="669"/>
                </a:moveTo>
                <a:lnTo>
                  <a:pt x="194" y="534"/>
                </a:lnTo>
                <a:lnTo>
                  <a:pt x="267" y="641"/>
                </a:lnTo>
                <a:lnTo>
                  <a:pt x="338" y="475"/>
                </a:lnTo>
                <a:lnTo>
                  <a:pt x="395" y="539"/>
                </a:lnTo>
                <a:lnTo>
                  <a:pt x="520" y="393"/>
                </a:lnTo>
                <a:lnTo>
                  <a:pt x="520" y="669"/>
                </a:lnTo>
                <a:lnTo>
                  <a:pt x="76" y="66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400"/>
          </a:p>
        </p:txBody>
      </p:sp>
      <p:sp>
        <p:nvSpPr>
          <p:cNvPr id="25" name="Freeform 17"/>
          <p:cNvSpPr>
            <a:spLocks noEditPoints="1"/>
          </p:cNvSpPr>
          <p:nvPr/>
        </p:nvSpPr>
        <p:spPr bwMode="gray">
          <a:xfrm>
            <a:off x="6519208" y="3171232"/>
            <a:ext cx="304138" cy="168636"/>
          </a:xfrm>
          <a:custGeom>
            <a:avLst/>
            <a:gdLst/>
            <a:ahLst/>
            <a:cxnLst>
              <a:cxn ang="0">
                <a:pos x="349" y="46"/>
              </a:cxn>
              <a:cxn ang="0">
                <a:pos x="349" y="39"/>
              </a:cxn>
              <a:cxn ang="0">
                <a:pos x="341" y="26"/>
              </a:cxn>
              <a:cxn ang="0">
                <a:pos x="310" y="26"/>
              </a:cxn>
              <a:cxn ang="0">
                <a:pos x="264" y="0"/>
              </a:cxn>
              <a:cxn ang="0">
                <a:pos x="218" y="26"/>
              </a:cxn>
              <a:cxn ang="0">
                <a:pos x="216" y="26"/>
              </a:cxn>
              <a:cxn ang="0">
                <a:pos x="170" y="0"/>
              </a:cxn>
              <a:cxn ang="0">
                <a:pos x="124" y="26"/>
              </a:cxn>
              <a:cxn ang="0">
                <a:pos x="93" y="26"/>
              </a:cxn>
              <a:cxn ang="0">
                <a:pos x="85" y="39"/>
              </a:cxn>
              <a:cxn ang="0">
                <a:pos x="85" y="46"/>
              </a:cxn>
              <a:cxn ang="0">
                <a:pos x="0" y="143"/>
              </a:cxn>
              <a:cxn ang="0">
                <a:pos x="98" y="241"/>
              </a:cxn>
              <a:cxn ang="0">
                <a:pos x="196" y="147"/>
              </a:cxn>
              <a:cxn ang="0">
                <a:pos x="217" y="153"/>
              </a:cxn>
              <a:cxn ang="0">
                <a:pos x="239" y="147"/>
              </a:cxn>
              <a:cxn ang="0">
                <a:pos x="337" y="241"/>
              </a:cxn>
              <a:cxn ang="0">
                <a:pos x="435" y="143"/>
              </a:cxn>
              <a:cxn ang="0">
                <a:pos x="349" y="46"/>
              </a:cxn>
              <a:cxn ang="0">
                <a:pos x="98" y="216"/>
              </a:cxn>
              <a:cxn ang="0">
                <a:pos x="24" y="143"/>
              </a:cxn>
              <a:cxn ang="0">
                <a:pos x="98" y="69"/>
              </a:cxn>
              <a:cxn ang="0">
                <a:pos x="171" y="143"/>
              </a:cxn>
              <a:cxn ang="0">
                <a:pos x="98" y="216"/>
              </a:cxn>
              <a:cxn ang="0">
                <a:pos x="217" y="131"/>
              </a:cxn>
              <a:cxn ang="0">
                <a:pos x="199" y="113"/>
              </a:cxn>
              <a:cxn ang="0">
                <a:pos x="217" y="95"/>
              </a:cxn>
              <a:cxn ang="0">
                <a:pos x="236" y="113"/>
              </a:cxn>
              <a:cxn ang="0">
                <a:pos x="217" y="131"/>
              </a:cxn>
              <a:cxn ang="0">
                <a:pos x="337" y="216"/>
              </a:cxn>
              <a:cxn ang="0">
                <a:pos x="264" y="143"/>
              </a:cxn>
              <a:cxn ang="0">
                <a:pos x="337" y="69"/>
              </a:cxn>
              <a:cxn ang="0">
                <a:pos x="411" y="143"/>
              </a:cxn>
              <a:cxn ang="0">
                <a:pos x="337" y="216"/>
              </a:cxn>
            </a:cxnLst>
            <a:rect l="0" t="0" r="r" b="b"/>
            <a:pathLst>
              <a:path w="435" h="241">
                <a:moveTo>
                  <a:pt x="349" y="46"/>
                </a:moveTo>
                <a:cubicBezTo>
                  <a:pt x="349" y="39"/>
                  <a:pt x="349" y="39"/>
                  <a:pt x="349" y="39"/>
                </a:cubicBezTo>
                <a:cubicBezTo>
                  <a:pt x="349" y="32"/>
                  <a:pt x="345" y="26"/>
                  <a:pt x="341" y="26"/>
                </a:cubicBezTo>
                <a:cubicBezTo>
                  <a:pt x="310" y="26"/>
                  <a:pt x="310" y="26"/>
                  <a:pt x="310" y="26"/>
                </a:cubicBezTo>
                <a:cubicBezTo>
                  <a:pt x="304" y="11"/>
                  <a:pt x="285" y="0"/>
                  <a:pt x="264" y="0"/>
                </a:cubicBezTo>
                <a:cubicBezTo>
                  <a:pt x="243" y="0"/>
                  <a:pt x="225" y="11"/>
                  <a:pt x="218" y="26"/>
                </a:cubicBezTo>
                <a:cubicBezTo>
                  <a:pt x="216" y="26"/>
                  <a:pt x="216" y="26"/>
                  <a:pt x="216" y="26"/>
                </a:cubicBezTo>
                <a:cubicBezTo>
                  <a:pt x="210" y="11"/>
                  <a:pt x="192" y="0"/>
                  <a:pt x="170" y="0"/>
                </a:cubicBezTo>
                <a:cubicBezTo>
                  <a:pt x="149" y="0"/>
                  <a:pt x="131" y="11"/>
                  <a:pt x="124" y="26"/>
                </a:cubicBezTo>
                <a:cubicBezTo>
                  <a:pt x="93" y="26"/>
                  <a:pt x="93" y="26"/>
                  <a:pt x="93" y="26"/>
                </a:cubicBezTo>
                <a:cubicBezTo>
                  <a:pt x="89" y="26"/>
                  <a:pt x="85" y="32"/>
                  <a:pt x="85" y="39"/>
                </a:cubicBezTo>
                <a:cubicBezTo>
                  <a:pt x="85" y="46"/>
                  <a:pt x="85" y="46"/>
                  <a:pt x="85" y="46"/>
                </a:cubicBezTo>
                <a:cubicBezTo>
                  <a:pt x="37" y="52"/>
                  <a:pt x="0" y="93"/>
                  <a:pt x="0" y="143"/>
                </a:cubicBezTo>
                <a:cubicBezTo>
                  <a:pt x="0" y="197"/>
                  <a:pt x="44" y="241"/>
                  <a:pt x="98" y="241"/>
                </a:cubicBezTo>
                <a:cubicBezTo>
                  <a:pt x="150" y="241"/>
                  <a:pt x="194" y="199"/>
                  <a:pt x="196" y="147"/>
                </a:cubicBezTo>
                <a:cubicBezTo>
                  <a:pt x="202" y="151"/>
                  <a:pt x="209" y="153"/>
                  <a:pt x="217" y="153"/>
                </a:cubicBezTo>
                <a:cubicBezTo>
                  <a:pt x="225" y="153"/>
                  <a:pt x="233" y="151"/>
                  <a:pt x="239" y="147"/>
                </a:cubicBezTo>
                <a:cubicBezTo>
                  <a:pt x="241" y="199"/>
                  <a:pt x="284" y="241"/>
                  <a:pt x="337" y="241"/>
                </a:cubicBezTo>
                <a:cubicBezTo>
                  <a:pt x="391" y="241"/>
                  <a:pt x="435" y="197"/>
                  <a:pt x="435" y="143"/>
                </a:cubicBezTo>
                <a:cubicBezTo>
                  <a:pt x="435" y="93"/>
                  <a:pt x="397" y="52"/>
                  <a:pt x="349" y="46"/>
                </a:cubicBezTo>
                <a:close/>
                <a:moveTo>
                  <a:pt x="98" y="216"/>
                </a:moveTo>
                <a:cubicBezTo>
                  <a:pt x="57" y="216"/>
                  <a:pt x="24" y="183"/>
                  <a:pt x="24" y="143"/>
                </a:cubicBezTo>
                <a:cubicBezTo>
                  <a:pt x="24" y="102"/>
                  <a:pt x="57" y="69"/>
                  <a:pt x="98" y="69"/>
                </a:cubicBezTo>
                <a:cubicBezTo>
                  <a:pt x="138" y="69"/>
                  <a:pt x="171" y="102"/>
                  <a:pt x="171" y="143"/>
                </a:cubicBezTo>
                <a:cubicBezTo>
                  <a:pt x="171" y="183"/>
                  <a:pt x="138" y="216"/>
                  <a:pt x="98" y="216"/>
                </a:cubicBezTo>
                <a:close/>
                <a:moveTo>
                  <a:pt x="217" y="131"/>
                </a:moveTo>
                <a:cubicBezTo>
                  <a:pt x="207" y="131"/>
                  <a:pt x="199" y="123"/>
                  <a:pt x="199" y="113"/>
                </a:cubicBezTo>
                <a:cubicBezTo>
                  <a:pt x="199" y="103"/>
                  <a:pt x="207" y="95"/>
                  <a:pt x="217" y="95"/>
                </a:cubicBezTo>
                <a:cubicBezTo>
                  <a:pt x="227" y="95"/>
                  <a:pt x="236" y="103"/>
                  <a:pt x="236" y="113"/>
                </a:cubicBezTo>
                <a:cubicBezTo>
                  <a:pt x="236" y="123"/>
                  <a:pt x="227" y="131"/>
                  <a:pt x="217" y="131"/>
                </a:cubicBezTo>
                <a:close/>
                <a:moveTo>
                  <a:pt x="337" y="216"/>
                </a:moveTo>
                <a:cubicBezTo>
                  <a:pt x="297" y="216"/>
                  <a:pt x="264" y="183"/>
                  <a:pt x="264" y="143"/>
                </a:cubicBezTo>
                <a:cubicBezTo>
                  <a:pt x="264" y="102"/>
                  <a:pt x="297" y="69"/>
                  <a:pt x="337" y="69"/>
                </a:cubicBezTo>
                <a:cubicBezTo>
                  <a:pt x="378" y="69"/>
                  <a:pt x="411" y="102"/>
                  <a:pt x="411" y="143"/>
                </a:cubicBezTo>
                <a:cubicBezTo>
                  <a:pt x="411" y="183"/>
                  <a:pt x="378" y="216"/>
                  <a:pt x="337" y="21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400"/>
          </a:p>
        </p:txBody>
      </p:sp>
      <p:sp>
        <p:nvSpPr>
          <p:cNvPr id="26" name="Rechteck 92"/>
          <p:cNvSpPr/>
          <p:nvPr/>
        </p:nvSpPr>
        <p:spPr bwMode="gray">
          <a:xfrm>
            <a:off x="6933181" y="3003550"/>
            <a:ext cx="18900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RISIKO VORHERSAGEN</a:t>
            </a:r>
            <a:endParaRPr lang="de-DE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Rechteck 77"/>
          <p:cNvSpPr/>
          <p:nvPr/>
        </p:nvSpPr>
        <p:spPr bwMode="gray">
          <a:xfrm>
            <a:off x="6933181" y="4149725"/>
            <a:ext cx="18900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DYNAMISCHE PREISGESTALTUNG</a:t>
            </a:r>
            <a:endParaRPr lang="de-DE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8" name="Gruppieren 51"/>
          <p:cNvGrpSpPr/>
          <p:nvPr/>
        </p:nvGrpSpPr>
        <p:grpSpPr bwMode="gray">
          <a:xfrm>
            <a:off x="6547482" y="4325832"/>
            <a:ext cx="247590" cy="151786"/>
            <a:chOff x="6561394" y="4313894"/>
            <a:chExt cx="247590" cy="151786"/>
          </a:xfrm>
        </p:grpSpPr>
        <p:sp>
          <p:nvSpPr>
            <p:cNvPr id="29" name="Freeform 14"/>
            <p:cNvSpPr>
              <a:spLocks/>
            </p:cNvSpPr>
            <p:nvPr/>
          </p:nvSpPr>
          <p:spPr bwMode="gray">
            <a:xfrm rot="1101350">
              <a:off x="6584090" y="4347994"/>
              <a:ext cx="224894" cy="117686"/>
            </a:xfrm>
            <a:custGeom>
              <a:avLst/>
              <a:gdLst/>
              <a:ahLst/>
              <a:cxnLst>
                <a:cxn ang="0">
                  <a:pos x="1039" y="115"/>
                </a:cxn>
                <a:cxn ang="0">
                  <a:pos x="981" y="21"/>
                </a:cxn>
                <a:cxn ang="0">
                  <a:pos x="981" y="5"/>
                </a:cxn>
                <a:cxn ang="0">
                  <a:pos x="977" y="5"/>
                </a:cxn>
                <a:cxn ang="0">
                  <a:pos x="976" y="0"/>
                </a:cxn>
                <a:cxn ang="0">
                  <a:pos x="409" y="0"/>
                </a:cxn>
                <a:cxn ang="0">
                  <a:pos x="397" y="0"/>
                </a:cxn>
                <a:cxn ang="0">
                  <a:pos x="145" y="0"/>
                </a:cxn>
                <a:cxn ang="0">
                  <a:pos x="145" y="6"/>
                </a:cxn>
                <a:cxn ang="0">
                  <a:pos x="139" y="8"/>
                </a:cxn>
                <a:cxn ang="0">
                  <a:pos x="93" y="120"/>
                </a:cxn>
                <a:cxn ang="0">
                  <a:pos x="83" y="473"/>
                </a:cxn>
                <a:cxn ang="0">
                  <a:pos x="141" y="567"/>
                </a:cxn>
                <a:cxn ang="0">
                  <a:pos x="141" y="582"/>
                </a:cxn>
                <a:cxn ang="0">
                  <a:pos x="145" y="582"/>
                </a:cxn>
                <a:cxn ang="0">
                  <a:pos x="146" y="587"/>
                </a:cxn>
                <a:cxn ang="0">
                  <a:pos x="712" y="587"/>
                </a:cxn>
                <a:cxn ang="0">
                  <a:pos x="724" y="587"/>
                </a:cxn>
                <a:cxn ang="0">
                  <a:pos x="977" y="587"/>
                </a:cxn>
                <a:cxn ang="0">
                  <a:pos x="977" y="582"/>
                </a:cxn>
                <a:cxn ang="0">
                  <a:pos x="983" y="580"/>
                </a:cxn>
                <a:cxn ang="0">
                  <a:pos x="1028" y="468"/>
                </a:cxn>
                <a:cxn ang="0">
                  <a:pos x="1039" y="115"/>
                </a:cxn>
              </a:cxnLst>
              <a:rect l="0" t="0" r="r" b="b"/>
              <a:pathLst>
                <a:path w="1122" h="587">
                  <a:moveTo>
                    <a:pt x="1039" y="115"/>
                  </a:moveTo>
                  <a:cubicBezTo>
                    <a:pt x="1006" y="95"/>
                    <a:pt x="989" y="48"/>
                    <a:pt x="981" y="21"/>
                  </a:cubicBezTo>
                  <a:cubicBezTo>
                    <a:pt x="981" y="5"/>
                    <a:pt x="981" y="5"/>
                    <a:pt x="981" y="5"/>
                  </a:cubicBezTo>
                  <a:cubicBezTo>
                    <a:pt x="981" y="5"/>
                    <a:pt x="979" y="5"/>
                    <a:pt x="977" y="5"/>
                  </a:cubicBezTo>
                  <a:cubicBezTo>
                    <a:pt x="976" y="2"/>
                    <a:pt x="976" y="0"/>
                    <a:pt x="976" y="0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405" y="0"/>
                    <a:pt x="401" y="0"/>
                    <a:pt x="397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1" y="6"/>
                    <a:pt x="139" y="7"/>
                    <a:pt x="139" y="8"/>
                  </a:cubicBezTo>
                  <a:cubicBezTo>
                    <a:pt x="141" y="23"/>
                    <a:pt x="135" y="93"/>
                    <a:pt x="93" y="120"/>
                  </a:cubicBezTo>
                  <a:cubicBezTo>
                    <a:pt x="0" y="181"/>
                    <a:pt x="36" y="443"/>
                    <a:pt x="83" y="473"/>
                  </a:cubicBezTo>
                  <a:cubicBezTo>
                    <a:pt x="116" y="493"/>
                    <a:pt x="133" y="539"/>
                    <a:pt x="141" y="567"/>
                  </a:cubicBezTo>
                  <a:cubicBezTo>
                    <a:pt x="141" y="582"/>
                    <a:pt x="141" y="582"/>
                    <a:pt x="141" y="582"/>
                  </a:cubicBezTo>
                  <a:cubicBezTo>
                    <a:pt x="141" y="582"/>
                    <a:pt x="142" y="582"/>
                    <a:pt x="145" y="582"/>
                  </a:cubicBezTo>
                  <a:cubicBezTo>
                    <a:pt x="146" y="585"/>
                    <a:pt x="146" y="587"/>
                    <a:pt x="146" y="587"/>
                  </a:cubicBezTo>
                  <a:cubicBezTo>
                    <a:pt x="712" y="587"/>
                    <a:pt x="712" y="587"/>
                    <a:pt x="712" y="587"/>
                  </a:cubicBezTo>
                  <a:cubicBezTo>
                    <a:pt x="716" y="587"/>
                    <a:pt x="720" y="587"/>
                    <a:pt x="724" y="587"/>
                  </a:cubicBezTo>
                  <a:cubicBezTo>
                    <a:pt x="977" y="587"/>
                    <a:pt x="977" y="587"/>
                    <a:pt x="977" y="587"/>
                  </a:cubicBezTo>
                  <a:cubicBezTo>
                    <a:pt x="977" y="582"/>
                    <a:pt x="977" y="582"/>
                    <a:pt x="977" y="582"/>
                  </a:cubicBezTo>
                  <a:cubicBezTo>
                    <a:pt x="981" y="581"/>
                    <a:pt x="983" y="580"/>
                    <a:pt x="983" y="580"/>
                  </a:cubicBezTo>
                  <a:cubicBezTo>
                    <a:pt x="981" y="564"/>
                    <a:pt x="987" y="495"/>
                    <a:pt x="1028" y="468"/>
                  </a:cubicBezTo>
                  <a:cubicBezTo>
                    <a:pt x="1122" y="406"/>
                    <a:pt x="1086" y="145"/>
                    <a:pt x="1039" y="115"/>
                  </a:cubicBezTo>
                  <a:close/>
                </a:path>
              </a:pathLst>
            </a:custGeom>
            <a:noFill/>
            <a:ln w="6350">
              <a:solidFill>
                <a:schemeClr val="bg1"/>
              </a:solidFill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algn="ctr" fontAlgn="b"/>
              <a:r>
                <a:rPr lang="de-DE" sz="1400" b="1" dirty="0" smtClean="0">
                  <a:solidFill>
                    <a:schemeClr val="tx2"/>
                  </a:solidFill>
                  <a:latin typeface="+mj-lt"/>
                  <a:ea typeface="+mn-ea"/>
                </a:rPr>
                <a:t>€</a:t>
              </a:r>
              <a:endParaRPr lang="de-DE" sz="1400" b="1" dirty="0">
                <a:solidFill>
                  <a:schemeClr val="tx2"/>
                </a:solidFill>
                <a:latin typeface="+mj-lt"/>
                <a:ea typeface="+mn-ea"/>
              </a:endParaRPr>
            </a:p>
          </p:txBody>
        </p:sp>
        <p:sp>
          <p:nvSpPr>
            <p:cNvPr id="30" name="Freeform 14"/>
            <p:cNvSpPr>
              <a:spLocks/>
            </p:cNvSpPr>
            <p:nvPr/>
          </p:nvSpPr>
          <p:spPr bwMode="gray">
            <a:xfrm rot="1101350">
              <a:off x="6561394" y="4313894"/>
              <a:ext cx="224894" cy="117686"/>
            </a:xfrm>
            <a:custGeom>
              <a:avLst/>
              <a:gdLst/>
              <a:ahLst/>
              <a:cxnLst>
                <a:cxn ang="0">
                  <a:pos x="1039" y="115"/>
                </a:cxn>
                <a:cxn ang="0">
                  <a:pos x="981" y="21"/>
                </a:cxn>
                <a:cxn ang="0">
                  <a:pos x="981" y="5"/>
                </a:cxn>
                <a:cxn ang="0">
                  <a:pos x="977" y="5"/>
                </a:cxn>
                <a:cxn ang="0">
                  <a:pos x="976" y="0"/>
                </a:cxn>
                <a:cxn ang="0">
                  <a:pos x="409" y="0"/>
                </a:cxn>
                <a:cxn ang="0">
                  <a:pos x="397" y="0"/>
                </a:cxn>
                <a:cxn ang="0">
                  <a:pos x="145" y="0"/>
                </a:cxn>
                <a:cxn ang="0">
                  <a:pos x="145" y="6"/>
                </a:cxn>
                <a:cxn ang="0">
                  <a:pos x="139" y="8"/>
                </a:cxn>
                <a:cxn ang="0">
                  <a:pos x="93" y="120"/>
                </a:cxn>
                <a:cxn ang="0">
                  <a:pos x="83" y="473"/>
                </a:cxn>
                <a:cxn ang="0">
                  <a:pos x="141" y="567"/>
                </a:cxn>
                <a:cxn ang="0">
                  <a:pos x="141" y="582"/>
                </a:cxn>
                <a:cxn ang="0">
                  <a:pos x="145" y="582"/>
                </a:cxn>
                <a:cxn ang="0">
                  <a:pos x="146" y="587"/>
                </a:cxn>
                <a:cxn ang="0">
                  <a:pos x="712" y="587"/>
                </a:cxn>
                <a:cxn ang="0">
                  <a:pos x="724" y="587"/>
                </a:cxn>
                <a:cxn ang="0">
                  <a:pos x="977" y="587"/>
                </a:cxn>
                <a:cxn ang="0">
                  <a:pos x="977" y="582"/>
                </a:cxn>
                <a:cxn ang="0">
                  <a:pos x="983" y="580"/>
                </a:cxn>
                <a:cxn ang="0">
                  <a:pos x="1028" y="468"/>
                </a:cxn>
                <a:cxn ang="0">
                  <a:pos x="1039" y="115"/>
                </a:cxn>
              </a:cxnLst>
              <a:rect l="0" t="0" r="r" b="b"/>
              <a:pathLst>
                <a:path w="1122" h="587">
                  <a:moveTo>
                    <a:pt x="1039" y="115"/>
                  </a:moveTo>
                  <a:cubicBezTo>
                    <a:pt x="1006" y="95"/>
                    <a:pt x="989" y="48"/>
                    <a:pt x="981" y="21"/>
                  </a:cubicBezTo>
                  <a:cubicBezTo>
                    <a:pt x="981" y="5"/>
                    <a:pt x="981" y="5"/>
                    <a:pt x="981" y="5"/>
                  </a:cubicBezTo>
                  <a:cubicBezTo>
                    <a:pt x="981" y="5"/>
                    <a:pt x="979" y="5"/>
                    <a:pt x="977" y="5"/>
                  </a:cubicBezTo>
                  <a:cubicBezTo>
                    <a:pt x="976" y="2"/>
                    <a:pt x="976" y="0"/>
                    <a:pt x="976" y="0"/>
                  </a:cubicBezTo>
                  <a:cubicBezTo>
                    <a:pt x="409" y="0"/>
                    <a:pt x="409" y="0"/>
                    <a:pt x="409" y="0"/>
                  </a:cubicBezTo>
                  <a:cubicBezTo>
                    <a:pt x="405" y="0"/>
                    <a:pt x="401" y="0"/>
                    <a:pt x="397" y="0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1" y="6"/>
                    <a:pt x="139" y="7"/>
                    <a:pt x="139" y="8"/>
                  </a:cubicBezTo>
                  <a:cubicBezTo>
                    <a:pt x="141" y="23"/>
                    <a:pt x="135" y="93"/>
                    <a:pt x="93" y="120"/>
                  </a:cubicBezTo>
                  <a:cubicBezTo>
                    <a:pt x="0" y="181"/>
                    <a:pt x="36" y="443"/>
                    <a:pt x="83" y="473"/>
                  </a:cubicBezTo>
                  <a:cubicBezTo>
                    <a:pt x="116" y="493"/>
                    <a:pt x="133" y="539"/>
                    <a:pt x="141" y="567"/>
                  </a:cubicBezTo>
                  <a:cubicBezTo>
                    <a:pt x="141" y="582"/>
                    <a:pt x="141" y="582"/>
                    <a:pt x="141" y="582"/>
                  </a:cubicBezTo>
                  <a:cubicBezTo>
                    <a:pt x="141" y="582"/>
                    <a:pt x="142" y="582"/>
                    <a:pt x="145" y="582"/>
                  </a:cubicBezTo>
                  <a:cubicBezTo>
                    <a:pt x="146" y="585"/>
                    <a:pt x="146" y="587"/>
                    <a:pt x="146" y="587"/>
                  </a:cubicBezTo>
                  <a:cubicBezTo>
                    <a:pt x="712" y="587"/>
                    <a:pt x="712" y="587"/>
                    <a:pt x="712" y="587"/>
                  </a:cubicBezTo>
                  <a:cubicBezTo>
                    <a:pt x="716" y="587"/>
                    <a:pt x="720" y="587"/>
                    <a:pt x="724" y="587"/>
                  </a:cubicBezTo>
                  <a:cubicBezTo>
                    <a:pt x="977" y="587"/>
                    <a:pt x="977" y="587"/>
                    <a:pt x="977" y="587"/>
                  </a:cubicBezTo>
                  <a:cubicBezTo>
                    <a:pt x="977" y="582"/>
                    <a:pt x="977" y="582"/>
                    <a:pt x="977" y="582"/>
                  </a:cubicBezTo>
                  <a:cubicBezTo>
                    <a:pt x="981" y="581"/>
                    <a:pt x="983" y="580"/>
                    <a:pt x="983" y="580"/>
                  </a:cubicBezTo>
                  <a:cubicBezTo>
                    <a:pt x="981" y="564"/>
                    <a:pt x="987" y="495"/>
                    <a:pt x="1028" y="468"/>
                  </a:cubicBezTo>
                  <a:cubicBezTo>
                    <a:pt x="1122" y="406"/>
                    <a:pt x="1086" y="145"/>
                    <a:pt x="1039" y="115"/>
                  </a:cubicBezTo>
                  <a:close/>
                </a:path>
              </a:pathLst>
            </a:custGeom>
            <a:solidFill>
              <a:schemeClr val="bg1"/>
            </a:solidFill>
            <a:ln w="6350">
              <a:noFill/>
            </a:ln>
            <a:effec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MS PGothic" pitchFamily="34" charset="-128"/>
                  <a:cs typeface="+mn-cs"/>
                </a:defRPr>
              </a:lvl9pPr>
            </a:lstStyle>
            <a:p>
              <a:pPr algn="ctr" fontAlgn="b"/>
              <a:r>
                <a:rPr lang="de-DE" sz="1400" b="1" dirty="0" smtClean="0">
                  <a:solidFill>
                    <a:schemeClr val="tx2"/>
                  </a:solidFill>
                  <a:latin typeface="+mj-lt"/>
                  <a:ea typeface="+mn-ea"/>
                </a:rPr>
                <a:t>€</a:t>
              </a:r>
              <a:endParaRPr lang="de-DE" sz="1400" b="1" dirty="0">
                <a:solidFill>
                  <a:schemeClr val="tx2"/>
                </a:solidFill>
                <a:latin typeface="+mj-lt"/>
                <a:ea typeface="+mn-ea"/>
              </a:endParaRPr>
            </a:p>
          </p:txBody>
        </p:sp>
      </p:grpSp>
      <p:sp>
        <p:nvSpPr>
          <p:cNvPr id="31" name="Rechteck 62"/>
          <p:cNvSpPr/>
          <p:nvPr/>
        </p:nvSpPr>
        <p:spPr bwMode="gray">
          <a:xfrm>
            <a:off x="358003" y="3003550"/>
            <a:ext cx="1890000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de-DE" sz="1400" b="1" dirty="0" smtClean="0">
                <a:solidFill>
                  <a:schemeClr val="bg1"/>
                </a:solidFill>
                <a:cs typeface="Arial" pitchFamily="34" charset="0"/>
              </a:rPr>
              <a:t>PREDICTIVE MAINTENANCE</a:t>
            </a:r>
            <a:endParaRPr lang="de-DE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Rechteck 64"/>
          <p:cNvSpPr/>
          <p:nvPr/>
        </p:nvSpPr>
        <p:spPr bwMode="gray">
          <a:xfrm>
            <a:off x="2303355" y="3003550"/>
            <a:ext cx="414000" cy="504000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/>
          </a:p>
        </p:txBody>
      </p:sp>
      <p:sp>
        <p:nvSpPr>
          <p:cNvPr id="33" name="Freeform 7"/>
          <p:cNvSpPr>
            <a:spLocks/>
          </p:cNvSpPr>
          <p:nvPr/>
        </p:nvSpPr>
        <p:spPr bwMode="gray">
          <a:xfrm rot="19074621">
            <a:off x="2442176" y="3148448"/>
            <a:ext cx="136358" cy="214205"/>
          </a:xfrm>
          <a:custGeom>
            <a:avLst/>
            <a:gdLst/>
            <a:ahLst/>
            <a:cxnLst>
              <a:cxn ang="0">
                <a:pos x="554" y="1294"/>
              </a:cxn>
              <a:cxn ang="0">
                <a:pos x="554" y="673"/>
              </a:cxn>
              <a:cxn ang="0">
                <a:pos x="824" y="357"/>
              </a:cxn>
              <a:cxn ang="0">
                <a:pos x="607" y="0"/>
              </a:cxn>
              <a:cxn ang="0">
                <a:pos x="607" y="233"/>
              </a:cxn>
              <a:cxn ang="0">
                <a:pos x="412" y="349"/>
              </a:cxn>
              <a:cxn ang="0">
                <a:pos x="217" y="233"/>
              </a:cxn>
              <a:cxn ang="0">
                <a:pos x="217" y="0"/>
              </a:cxn>
              <a:cxn ang="0">
                <a:pos x="0" y="357"/>
              </a:cxn>
              <a:cxn ang="0">
                <a:pos x="270" y="673"/>
              </a:cxn>
              <a:cxn ang="0">
                <a:pos x="270" y="1294"/>
              </a:cxn>
              <a:cxn ang="0">
                <a:pos x="554" y="1294"/>
              </a:cxn>
            </a:cxnLst>
            <a:rect l="0" t="0" r="r" b="b"/>
            <a:pathLst>
              <a:path w="824" h="1294">
                <a:moveTo>
                  <a:pt x="554" y="1294"/>
                </a:moveTo>
                <a:cubicBezTo>
                  <a:pt x="554" y="673"/>
                  <a:pt x="554" y="673"/>
                  <a:pt x="554" y="673"/>
                </a:cubicBezTo>
                <a:cubicBezTo>
                  <a:pt x="554" y="673"/>
                  <a:pt x="824" y="608"/>
                  <a:pt x="824" y="357"/>
                </a:cubicBezTo>
                <a:cubicBezTo>
                  <a:pt x="824" y="42"/>
                  <a:pt x="607" y="0"/>
                  <a:pt x="607" y="0"/>
                </a:cubicBezTo>
                <a:cubicBezTo>
                  <a:pt x="607" y="233"/>
                  <a:pt x="607" y="233"/>
                  <a:pt x="607" y="233"/>
                </a:cubicBezTo>
                <a:cubicBezTo>
                  <a:pt x="412" y="349"/>
                  <a:pt x="412" y="349"/>
                  <a:pt x="412" y="349"/>
                </a:cubicBezTo>
                <a:cubicBezTo>
                  <a:pt x="217" y="233"/>
                  <a:pt x="217" y="233"/>
                  <a:pt x="217" y="233"/>
                </a:cubicBezTo>
                <a:cubicBezTo>
                  <a:pt x="217" y="0"/>
                  <a:pt x="217" y="0"/>
                  <a:pt x="217" y="0"/>
                </a:cubicBezTo>
                <a:cubicBezTo>
                  <a:pt x="217" y="0"/>
                  <a:pt x="0" y="42"/>
                  <a:pt x="0" y="357"/>
                </a:cubicBezTo>
                <a:cubicBezTo>
                  <a:pt x="0" y="608"/>
                  <a:pt x="270" y="673"/>
                  <a:pt x="270" y="673"/>
                </a:cubicBezTo>
                <a:cubicBezTo>
                  <a:pt x="270" y="1294"/>
                  <a:pt x="270" y="1294"/>
                  <a:pt x="270" y="1294"/>
                </a:cubicBezTo>
                <a:lnTo>
                  <a:pt x="554" y="1294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400"/>
          </a:p>
        </p:txBody>
      </p:sp>
      <p:sp>
        <p:nvSpPr>
          <p:cNvPr id="34" name="Ellipse 14"/>
          <p:cNvSpPr/>
          <p:nvPr/>
        </p:nvSpPr>
        <p:spPr bwMode="gray">
          <a:xfrm>
            <a:off x="3749511" y="3003550"/>
            <a:ext cx="1575326" cy="1575326"/>
          </a:xfrm>
          <a:prstGeom prst="ellipse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266700" indent="-266700" algn="l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Arial" pitchFamily="34" charset="0"/>
              <a:buChar char="►"/>
            </a:pPr>
            <a:endParaRPr lang="de-DE" sz="1200" dirty="0" err="1" smtClean="0"/>
          </a:p>
        </p:txBody>
      </p:sp>
      <p:sp>
        <p:nvSpPr>
          <p:cNvPr id="35" name="Textfeld 12"/>
          <p:cNvSpPr txBox="1"/>
          <p:nvPr/>
        </p:nvSpPr>
        <p:spPr bwMode="gray">
          <a:xfrm>
            <a:off x="3674255" y="3483436"/>
            <a:ext cx="1725838" cy="615553"/>
          </a:xfrm>
          <a:prstGeom prst="rect">
            <a:avLst/>
          </a:prstGeom>
          <a:noFill/>
          <a:effectLst/>
        </p:spPr>
        <p:txBody>
          <a:bodyPr wrap="square" lIns="36000" tIns="0" rIns="36000" bIns="0" rtlCol="0" anchor="ctr" anchorCtr="0">
            <a:spAutoFit/>
          </a:bodyPr>
          <a:lstStyle/>
          <a:p>
            <a:pPr algn="ctr"/>
            <a:r>
              <a:rPr lang="de-DE" sz="2000" b="1" dirty="0">
                <a:solidFill>
                  <a:schemeClr val="tx2"/>
                </a:solidFill>
                <a:latin typeface="Arial Narrow" pitchFamily="34" charset="0"/>
                <a:cs typeface="Arial" pitchFamily="34" charset="0"/>
              </a:rPr>
              <a:t>EINSATZ </a:t>
            </a:r>
            <a:br>
              <a:rPr lang="de-DE" sz="2000" b="1" dirty="0">
                <a:solidFill>
                  <a:schemeClr val="tx2"/>
                </a:solidFill>
                <a:latin typeface="Arial Narrow" pitchFamily="34" charset="0"/>
                <a:cs typeface="Arial" pitchFamily="34" charset="0"/>
              </a:rPr>
            </a:br>
            <a:r>
              <a:rPr lang="de-DE" sz="2000" b="1" dirty="0" smtClean="0">
                <a:solidFill>
                  <a:schemeClr val="tx2"/>
                </a:solidFill>
                <a:latin typeface="Arial Narrow" pitchFamily="34" charset="0"/>
                <a:cs typeface="Arial" pitchFamily="34" charset="0"/>
              </a:rPr>
              <a:t>GEBIETE</a:t>
            </a:r>
            <a:endParaRPr lang="de-DE" sz="2000" b="1" dirty="0">
              <a:solidFill>
                <a:schemeClr val="tx2"/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36" name="Rechteck 53"/>
          <p:cNvSpPr/>
          <p:nvPr/>
        </p:nvSpPr>
        <p:spPr bwMode="gray">
          <a:xfrm>
            <a:off x="5892597" y="5337900"/>
            <a:ext cx="413025" cy="504000"/>
          </a:xfrm>
          <a:prstGeom prst="rect">
            <a:avLst/>
          </a:prstGeom>
          <a:solidFill>
            <a:srgbClr val="009E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400" u="sng"/>
          </a:p>
        </p:txBody>
      </p:sp>
      <p:sp>
        <p:nvSpPr>
          <p:cNvPr id="37" name="Freeform 27"/>
          <p:cNvSpPr>
            <a:spLocks noEditPoints="1"/>
          </p:cNvSpPr>
          <p:nvPr/>
        </p:nvSpPr>
        <p:spPr bwMode="gray">
          <a:xfrm>
            <a:off x="5956531" y="5478805"/>
            <a:ext cx="285156" cy="222190"/>
          </a:xfrm>
          <a:custGeom>
            <a:avLst/>
            <a:gdLst/>
            <a:ahLst/>
            <a:cxnLst>
              <a:cxn ang="0">
                <a:pos x="387" y="1"/>
              </a:cxn>
              <a:cxn ang="0">
                <a:pos x="314" y="0"/>
              </a:cxn>
              <a:cxn ang="0">
                <a:pos x="300" y="53"/>
              </a:cxn>
              <a:cxn ang="0">
                <a:pos x="0" y="53"/>
              </a:cxn>
              <a:cxn ang="0">
                <a:pos x="43" y="236"/>
              </a:cxn>
              <a:cxn ang="0">
                <a:pos x="274" y="236"/>
              </a:cxn>
              <a:cxn ang="0">
                <a:pos x="252" y="257"/>
              </a:cxn>
              <a:cxn ang="0">
                <a:pos x="224" y="242"/>
              </a:cxn>
              <a:cxn ang="0">
                <a:pos x="196" y="258"/>
              </a:cxn>
              <a:cxn ang="0">
                <a:pos x="136" y="258"/>
              </a:cxn>
              <a:cxn ang="0">
                <a:pos x="107" y="242"/>
              </a:cxn>
              <a:cxn ang="0">
                <a:pos x="79" y="258"/>
              </a:cxn>
              <a:cxn ang="0">
                <a:pos x="76" y="258"/>
              </a:cxn>
              <a:cxn ang="0">
                <a:pos x="76" y="263"/>
              </a:cxn>
              <a:cxn ang="0">
                <a:pos x="73" y="277"/>
              </a:cxn>
              <a:cxn ang="0">
                <a:pos x="107" y="311"/>
              </a:cxn>
              <a:cxn ang="0">
                <a:pos x="141" y="282"/>
              </a:cxn>
              <a:cxn ang="0">
                <a:pos x="190" y="282"/>
              </a:cxn>
              <a:cxn ang="0">
                <a:pos x="224" y="311"/>
              </a:cxn>
              <a:cxn ang="0">
                <a:pos x="258" y="281"/>
              </a:cxn>
              <a:cxn ang="0">
                <a:pos x="300" y="226"/>
              </a:cxn>
              <a:cxn ang="0">
                <a:pos x="294" y="201"/>
              </a:cxn>
              <a:cxn ang="0">
                <a:pos x="322" y="63"/>
              </a:cxn>
              <a:cxn ang="0">
                <a:pos x="333" y="25"/>
              </a:cxn>
              <a:cxn ang="0">
                <a:pos x="387" y="25"/>
              </a:cxn>
              <a:cxn ang="0">
                <a:pos x="387" y="25"/>
              </a:cxn>
              <a:cxn ang="0">
                <a:pos x="399" y="13"/>
              </a:cxn>
              <a:cxn ang="0">
                <a:pos x="387" y="1"/>
              </a:cxn>
              <a:cxn ang="0">
                <a:pos x="267" y="212"/>
              </a:cxn>
              <a:cxn ang="0">
                <a:pos x="62" y="212"/>
              </a:cxn>
              <a:cxn ang="0">
                <a:pos x="31" y="77"/>
              </a:cxn>
              <a:cxn ang="0">
                <a:pos x="294" y="77"/>
              </a:cxn>
              <a:cxn ang="0">
                <a:pos x="267" y="212"/>
              </a:cxn>
            </a:cxnLst>
            <a:rect l="0" t="0" r="r" b="b"/>
            <a:pathLst>
              <a:path w="399" h="311">
                <a:moveTo>
                  <a:pt x="387" y="1"/>
                </a:moveTo>
                <a:cubicBezTo>
                  <a:pt x="314" y="0"/>
                  <a:pt x="314" y="0"/>
                  <a:pt x="314" y="0"/>
                </a:cubicBezTo>
                <a:cubicBezTo>
                  <a:pt x="300" y="53"/>
                  <a:pt x="300" y="53"/>
                  <a:pt x="300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43" y="236"/>
                  <a:pt x="43" y="236"/>
                  <a:pt x="43" y="236"/>
                </a:cubicBezTo>
                <a:cubicBezTo>
                  <a:pt x="274" y="236"/>
                  <a:pt x="274" y="236"/>
                  <a:pt x="274" y="236"/>
                </a:cubicBezTo>
                <a:cubicBezTo>
                  <a:pt x="271" y="247"/>
                  <a:pt x="262" y="255"/>
                  <a:pt x="252" y="257"/>
                </a:cubicBezTo>
                <a:cubicBezTo>
                  <a:pt x="246" y="248"/>
                  <a:pt x="236" y="242"/>
                  <a:pt x="224" y="242"/>
                </a:cubicBezTo>
                <a:cubicBezTo>
                  <a:pt x="212" y="242"/>
                  <a:pt x="202" y="248"/>
                  <a:pt x="196" y="258"/>
                </a:cubicBezTo>
                <a:cubicBezTo>
                  <a:pt x="136" y="258"/>
                  <a:pt x="136" y="258"/>
                  <a:pt x="136" y="258"/>
                </a:cubicBezTo>
                <a:cubicBezTo>
                  <a:pt x="129" y="248"/>
                  <a:pt x="119" y="242"/>
                  <a:pt x="107" y="242"/>
                </a:cubicBezTo>
                <a:cubicBezTo>
                  <a:pt x="95" y="242"/>
                  <a:pt x="85" y="248"/>
                  <a:pt x="79" y="258"/>
                </a:cubicBezTo>
                <a:cubicBezTo>
                  <a:pt x="76" y="258"/>
                  <a:pt x="76" y="258"/>
                  <a:pt x="76" y="258"/>
                </a:cubicBezTo>
                <a:cubicBezTo>
                  <a:pt x="76" y="263"/>
                  <a:pt x="76" y="263"/>
                  <a:pt x="76" y="263"/>
                </a:cubicBezTo>
                <a:cubicBezTo>
                  <a:pt x="74" y="267"/>
                  <a:pt x="73" y="272"/>
                  <a:pt x="73" y="277"/>
                </a:cubicBezTo>
                <a:cubicBezTo>
                  <a:pt x="73" y="296"/>
                  <a:pt x="88" y="311"/>
                  <a:pt x="107" y="311"/>
                </a:cubicBezTo>
                <a:cubicBezTo>
                  <a:pt x="124" y="311"/>
                  <a:pt x="139" y="298"/>
                  <a:pt x="141" y="282"/>
                </a:cubicBezTo>
                <a:cubicBezTo>
                  <a:pt x="190" y="282"/>
                  <a:pt x="190" y="282"/>
                  <a:pt x="190" y="282"/>
                </a:cubicBezTo>
                <a:cubicBezTo>
                  <a:pt x="193" y="298"/>
                  <a:pt x="207" y="311"/>
                  <a:pt x="224" y="311"/>
                </a:cubicBezTo>
                <a:cubicBezTo>
                  <a:pt x="242" y="311"/>
                  <a:pt x="257" y="298"/>
                  <a:pt x="258" y="281"/>
                </a:cubicBezTo>
                <a:cubicBezTo>
                  <a:pt x="282" y="275"/>
                  <a:pt x="300" y="253"/>
                  <a:pt x="300" y="226"/>
                </a:cubicBezTo>
                <a:cubicBezTo>
                  <a:pt x="300" y="217"/>
                  <a:pt x="298" y="209"/>
                  <a:pt x="294" y="201"/>
                </a:cubicBezTo>
                <a:cubicBezTo>
                  <a:pt x="322" y="63"/>
                  <a:pt x="322" y="63"/>
                  <a:pt x="322" y="63"/>
                </a:cubicBezTo>
                <a:cubicBezTo>
                  <a:pt x="333" y="25"/>
                  <a:pt x="333" y="25"/>
                  <a:pt x="333" y="25"/>
                </a:cubicBezTo>
                <a:cubicBezTo>
                  <a:pt x="387" y="25"/>
                  <a:pt x="387" y="25"/>
                  <a:pt x="387" y="25"/>
                </a:cubicBezTo>
                <a:cubicBezTo>
                  <a:pt x="387" y="25"/>
                  <a:pt x="387" y="25"/>
                  <a:pt x="387" y="25"/>
                </a:cubicBezTo>
                <a:cubicBezTo>
                  <a:pt x="394" y="25"/>
                  <a:pt x="399" y="20"/>
                  <a:pt x="399" y="13"/>
                </a:cubicBezTo>
                <a:cubicBezTo>
                  <a:pt x="399" y="7"/>
                  <a:pt x="394" y="1"/>
                  <a:pt x="387" y="1"/>
                </a:cubicBezTo>
                <a:close/>
                <a:moveTo>
                  <a:pt x="267" y="212"/>
                </a:moveTo>
                <a:cubicBezTo>
                  <a:pt x="62" y="212"/>
                  <a:pt x="62" y="212"/>
                  <a:pt x="62" y="212"/>
                </a:cubicBezTo>
                <a:cubicBezTo>
                  <a:pt x="31" y="77"/>
                  <a:pt x="31" y="77"/>
                  <a:pt x="31" y="77"/>
                </a:cubicBezTo>
                <a:cubicBezTo>
                  <a:pt x="294" y="77"/>
                  <a:pt x="294" y="77"/>
                  <a:pt x="294" y="77"/>
                </a:cubicBezTo>
                <a:lnTo>
                  <a:pt x="267" y="21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sz="1400"/>
          </a:p>
        </p:txBody>
      </p:sp>
    </p:spTree>
    <p:extLst>
      <p:ext uri="{BB962C8B-B14F-4D97-AF65-F5344CB8AC3E}">
        <p14:creationId xmlns:p14="http://schemas.microsoft.com/office/powerpoint/2010/main" val="353920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el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graphicFrame>
        <p:nvGraphicFramePr>
          <p:cNvPr id="34" name="Inhaltsplatzhalter 3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8385597"/>
              </p:ext>
            </p:extLst>
          </p:nvPr>
        </p:nvGraphicFramePr>
        <p:xfrm>
          <a:off x="539750" y="1476375"/>
          <a:ext cx="7740650" cy="3167065"/>
        </p:xfrm>
        <a:graphic>
          <a:graphicData uri="http://schemas.openxmlformats.org/drawingml/2006/table">
            <a:tbl>
              <a:tblPr bandRow="1">
                <a:tableStyleId>{72833802-FEF1-4C79-8D5D-14CF1EAF98D9}</a:tableStyleId>
              </a:tblPr>
              <a:tblGrid>
                <a:gridCol w="935906"/>
                <a:gridCol w="6804744"/>
              </a:tblGrid>
              <a:tr h="633413">
                <a:tc>
                  <a:txBody>
                    <a:bodyPr/>
                    <a:lstStyle/>
                    <a:p>
                      <a:endParaRPr lang="de-DE" b="1" dirty="0"/>
                    </a:p>
                  </a:txBody>
                  <a:tcPr marL="18000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b="0" dirty="0" smtClean="0"/>
                        <a:t>Big Data - </a:t>
                      </a:r>
                      <a:r>
                        <a:rPr lang="de-DE" b="0" dirty="0" err="1" smtClean="0"/>
                        <a:t>Enstehung</a:t>
                      </a:r>
                      <a:r>
                        <a:rPr lang="de-DE" b="0" baseline="0" dirty="0" smtClean="0"/>
                        <a:t> &amp; Überblick</a:t>
                      </a:r>
                      <a:endParaRPr lang="de-DE" dirty="0" smtClean="0"/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33413">
                <a:tc>
                  <a:txBody>
                    <a:bodyPr/>
                    <a:lstStyle/>
                    <a:p>
                      <a:endParaRPr lang="de-DE" b="1" dirty="0"/>
                    </a:p>
                  </a:txBody>
                  <a:tcPr marL="18000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Herangehensweisen</a:t>
                      </a:r>
                      <a:r>
                        <a:rPr lang="de-DE" b="0" baseline="0" dirty="0" smtClean="0"/>
                        <a:t> an ein Big Data Projekt</a:t>
                      </a:r>
                      <a:endParaRPr lang="de-DE" dirty="0"/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3413">
                <a:tc>
                  <a:txBody>
                    <a:bodyPr/>
                    <a:lstStyle/>
                    <a:p>
                      <a:endParaRPr lang="de-DE" b="1" dirty="0"/>
                    </a:p>
                  </a:txBody>
                  <a:tcPr marL="18000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Was machen Kunden damit?</a:t>
                      </a:r>
                      <a:endParaRPr lang="de-DE" dirty="0"/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3413">
                <a:tc>
                  <a:txBody>
                    <a:bodyPr/>
                    <a:lstStyle/>
                    <a:p>
                      <a:endParaRPr lang="de-DE" b="1" dirty="0"/>
                    </a:p>
                  </a:txBody>
                  <a:tcPr marL="18000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de-DE" b="0" dirty="0" smtClean="0"/>
                        <a:t>Data</a:t>
                      </a:r>
                      <a:r>
                        <a:rPr lang="de-DE" b="0" baseline="0" dirty="0" smtClean="0"/>
                        <a:t> Scientist</a:t>
                      </a:r>
                      <a:endParaRPr lang="de-DE" b="0" dirty="0"/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3413">
                <a:tc>
                  <a:txBody>
                    <a:bodyPr/>
                    <a:lstStyle/>
                    <a:p>
                      <a:endParaRPr lang="de-DE" b="1" dirty="0"/>
                    </a:p>
                  </a:txBody>
                  <a:tcPr marL="180000" anchor="ctr">
                    <a:lnL w="9525" cap="flat" cmpd="sng" algn="ctr">
                      <a:noFill/>
                      <a:prstDash val="soli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b="0" dirty="0" smtClean="0"/>
                        <a:t>Warum Big Data mit Microsoft?</a:t>
                      </a:r>
                      <a:endParaRPr lang="de-DE" b="0" dirty="0"/>
                    </a:p>
                  </a:txBody>
                  <a:tcPr marL="180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</a:lnR>
                    <a:lnT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B8AF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677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 soll das machen?</a:t>
            </a:r>
            <a:endParaRPr lang="de-D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274718"/>
            <a:ext cx="5688632" cy="436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04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691680" y="3716338"/>
            <a:ext cx="7308305" cy="2817812"/>
          </a:xfrm>
        </p:spPr>
        <p:txBody>
          <a:bodyPr/>
          <a:lstStyle/>
          <a:p>
            <a:pPr marL="0" indent="0">
              <a:buNone/>
            </a:pP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r">
              <a:buNone/>
            </a:pPr>
            <a:r>
              <a:rPr lang="en-US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“The sexiest </a:t>
            </a:r>
            <a:r>
              <a:rPr lang="en-US" sz="3600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Job</a:t>
            </a:r>
            <a:r>
              <a:rPr lang="en-US" sz="3600" dirty="0">
                <a:latin typeface="Segoe UI Light" panose="020B0502040204020203" pitchFamily="34" charset="0"/>
                <a:cs typeface="Segoe UI Light" panose="020B0502040204020203" pitchFamily="34" charset="0"/>
              </a:rPr>
              <a:t> of the 21st </a:t>
            </a:r>
            <a:r>
              <a:rPr lang="en-US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Century” </a:t>
            </a:r>
          </a:p>
          <a:p>
            <a:pPr marL="0" indent="0" algn="r">
              <a:buNone/>
            </a:pP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Thomas Davenport</a:t>
            </a:r>
          </a:p>
          <a:p>
            <a:pPr marL="0" indent="0" algn="r">
              <a:buNone/>
            </a:pPr>
            <a:r>
              <a:rPr lang="en-US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Havard</a:t>
            </a:r>
            <a:r>
              <a:rPr lang="en-US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Business Review</a:t>
            </a:r>
            <a:endParaRPr lang="de-DE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77813"/>
            <a:ext cx="433387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1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Kann das jeder?</a:t>
            </a:r>
            <a:endParaRPr lang="de-DE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764" y="1476375"/>
            <a:ext cx="5298621" cy="5057775"/>
          </a:xfrm>
        </p:spPr>
      </p:pic>
      <p:sp>
        <p:nvSpPr>
          <p:cNvPr id="6" name="Rectangle 67"/>
          <p:cNvSpPr>
            <a:spLocks noChangeArrowheads="1"/>
          </p:cNvSpPr>
          <p:nvPr/>
        </p:nvSpPr>
        <p:spPr bwMode="auto">
          <a:xfrm>
            <a:off x="101393" y="6534322"/>
            <a:ext cx="79152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536575" indent="-536575" eaLnBrk="0" hangingPunct="0"/>
            <a:r>
              <a:rPr lang="de-DE" sz="1000" b="0" dirty="0" smtClean="0">
                <a:solidFill>
                  <a:srgbClr val="1C1C1C"/>
                </a:solidFill>
                <a:latin typeface="Arial" charset="0"/>
              </a:rPr>
              <a:t>* Quelle:	 </a:t>
            </a:r>
            <a:r>
              <a:rPr lang="de-DE" sz="1000" b="0" dirty="0">
                <a:solidFill>
                  <a:srgbClr val="1C1C1C"/>
                </a:solidFill>
                <a:latin typeface="Arial" charset="0"/>
              </a:rPr>
              <a:t>Drew Conway, http://drewconway.com/zia/2013/3/26/the-data-science-venn-diagram</a:t>
            </a:r>
          </a:p>
        </p:txBody>
      </p:sp>
    </p:spTree>
    <p:extLst>
      <p:ext uri="{BB962C8B-B14F-4D97-AF65-F5344CB8AC3E}">
        <p14:creationId xmlns:p14="http://schemas.microsoft.com/office/powerpoint/2010/main" val="52618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Wer baut die neuen Big Data-Modelle bzw.</a:t>
            </a:r>
            <a:br>
              <a:rPr lang="de-AT" dirty="0" smtClean="0"/>
            </a:br>
            <a:r>
              <a:rPr lang="de-AT" dirty="0" smtClean="0"/>
              <a:t>wer oder was ist ein „Data Scientist“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de-DE" dirty="0" smtClean="0"/>
              <a:t>Ein “Data Scientist” kann als eine Weiterentwicklung des klassischen Business Analysten für Business Intelligence gesehen werden.</a:t>
            </a:r>
          </a:p>
          <a:p>
            <a:pPr fontAlgn="base"/>
            <a:endParaRPr lang="de-DE" dirty="0" smtClean="0"/>
          </a:p>
          <a:p>
            <a:pPr fontAlgn="base"/>
            <a:r>
              <a:rPr lang="de-DE" dirty="0" smtClean="0"/>
              <a:t>Ein “Data Scientist” ist neugierig: forscht, stellt Fragen, erstellt </a:t>
            </a:r>
            <a:br>
              <a:rPr lang="de-DE" dirty="0" smtClean="0"/>
            </a:br>
            <a:r>
              <a:rPr lang="de-DE" dirty="0" smtClean="0"/>
              <a:t>“</a:t>
            </a:r>
            <a:r>
              <a:rPr lang="de-DE" dirty="0" err="1" smtClean="0"/>
              <a:t>What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”-Analysen, hinterfragt bestehende Prozesse und Annahmen. </a:t>
            </a:r>
          </a:p>
          <a:p>
            <a:pPr fontAlgn="base"/>
            <a:endParaRPr lang="de-DE" dirty="0"/>
          </a:p>
          <a:p>
            <a:pPr fontAlgn="base"/>
            <a:r>
              <a:rPr lang="de-DE" dirty="0" smtClean="0"/>
              <a:t>Ein “Data </a:t>
            </a:r>
            <a:r>
              <a:rPr lang="de-DE" dirty="0"/>
              <a:t>Scientist” </a:t>
            </a:r>
            <a:r>
              <a:rPr lang="de-DE" dirty="0" smtClean="0"/>
              <a:t>hat ein breites Wissensspektrum in statistischen Methoden.</a:t>
            </a:r>
          </a:p>
          <a:p>
            <a:pPr fontAlgn="base"/>
            <a:endParaRPr lang="de-DE" dirty="0"/>
          </a:p>
          <a:p>
            <a:pPr fontAlgn="base"/>
            <a:r>
              <a:rPr lang="de-DE" dirty="0" smtClean="0"/>
              <a:t>Ein guter </a:t>
            </a:r>
            <a:r>
              <a:rPr lang="de-DE" dirty="0"/>
              <a:t>“Data Scientist” </a:t>
            </a:r>
            <a:r>
              <a:rPr lang="de-DE" dirty="0" smtClean="0"/>
              <a:t>ist ein guter Wissenschaftler. Schlussfolgerungen folgen den Daten, nicht umgekehrt.</a:t>
            </a:r>
          </a:p>
          <a:p>
            <a:pPr fontAlgn="base"/>
            <a:endParaRPr lang="de-DE" b="0" dirty="0" smtClean="0"/>
          </a:p>
          <a:p>
            <a:pPr fontAlgn="base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804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 blick in die </a:t>
            </a:r>
            <a:r>
              <a:rPr lang="de-DE" dirty="0" err="1" smtClean="0"/>
              <a:t>geschichte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28800"/>
            <a:ext cx="9144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2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944" cy="609329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-4056" y="6093296"/>
            <a:ext cx="9144000" cy="764704"/>
          </a:xfrm>
          <a:prstGeom prst="rect">
            <a:avLst/>
          </a:prstGeom>
          <a:solidFill>
            <a:srgbClr val="0070C0">
              <a:alpha val="77000"/>
            </a:srgbClr>
          </a:solidFill>
          <a:ln w="25400" cap="flat" cmpd="sng" algn="ctr">
            <a:noFill/>
            <a:prstDash val="soli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3200" dirty="0" smtClean="0">
                <a:solidFill>
                  <a:schemeClr val="bg1">
                    <a:lumMod val="95000"/>
                  </a:schemeClr>
                </a:solidFill>
              </a:rPr>
              <a:t>Glücksspiel – damit fing alles an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99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Anfänge des Glücksspiels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283968" y="1475999"/>
            <a:ext cx="3996032" cy="5058000"/>
          </a:xfrm>
        </p:spPr>
        <p:txBody>
          <a:bodyPr anchor="ctr"/>
          <a:lstStyle/>
          <a:p>
            <a:pPr marL="0" indent="0">
              <a:buNone/>
            </a:pPr>
            <a:r>
              <a:rPr lang="de-DE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Glücksspiel gibt es seit etwa 3000 v. Chr.</a:t>
            </a:r>
          </a:p>
          <a:p>
            <a:pPr marL="0" indent="0">
              <a:buNone/>
            </a:pPr>
            <a:endParaRPr lang="de-DE" sz="28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de-DE" sz="2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Herkunft aus China und altes Mesopotamien</a:t>
            </a:r>
          </a:p>
          <a:p>
            <a:endParaRPr lang="de-DE" sz="28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789040"/>
            <a:ext cx="2139702" cy="28529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91" y="1327829"/>
            <a:ext cx="3191304" cy="2249341"/>
          </a:xfrm>
          <a:prstGeom prst="rect">
            <a:avLst/>
          </a:prstGeom>
        </p:spPr>
      </p:pic>
      <p:sp>
        <p:nvSpPr>
          <p:cNvPr id="11" name="Rectangle 67"/>
          <p:cNvSpPr>
            <a:spLocks noChangeArrowheads="1"/>
          </p:cNvSpPr>
          <p:nvPr/>
        </p:nvSpPr>
        <p:spPr bwMode="auto">
          <a:xfrm>
            <a:off x="101393" y="6534322"/>
            <a:ext cx="79152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536575" indent="-536575" eaLnBrk="0" hangingPunct="0"/>
            <a:r>
              <a:rPr lang="de-DE" sz="1000" b="0" dirty="0" smtClean="0">
                <a:solidFill>
                  <a:srgbClr val="1C1C1C"/>
                </a:solidFill>
                <a:latin typeface="Arial" charset="0"/>
              </a:rPr>
              <a:t>* Quelle:	 </a:t>
            </a:r>
            <a:r>
              <a:rPr lang="de-DE" sz="1000" b="0" dirty="0" err="1" smtClean="0">
                <a:solidFill>
                  <a:srgbClr val="1C1C1C"/>
                </a:solidFill>
                <a:latin typeface="Arial" charset="0"/>
              </a:rPr>
              <a:t>Tiemeyer</a:t>
            </a:r>
            <a:r>
              <a:rPr lang="de-DE" sz="1000" b="0" dirty="0">
                <a:solidFill>
                  <a:srgbClr val="1C1C1C"/>
                </a:solidFill>
                <a:latin typeface="Arial" charset="0"/>
              </a:rPr>
              <a:t>, E.; </a:t>
            </a:r>
            <a:r>
              <a:rPr lang="de-DE" sz="1000" b="0" dirty="0" err="1">
                <a:solidFill>
                  <a:srgbClr val="1C1C1C"/>
                </a:solidFill>
                <a:latin typeface="Arial" charset="0"/>
              </a:rPr>
              <a:t>Zsifkovitis</a:t>
            </a:r>
            <a:r>
              <a:rPr lang="de-DE" sz="1000" b="0" dirty="0">
                <a:solidFill>
                  <a:srgbClr val="1C1C1C"/>
                </a:solidFill>
                <a:latin typeface="Arial" charset="0"/>
              </a:rPr>
              <a:t>, H.: Information als Führungsmittel, </a:t>
            </a:r>
            <a:r>
              <a:rPr lang="de-DE" sz="1000" b="0" dirty="0" smtClean="0">
                <a:solidFill>
                  <a:srgbClr val="1C1C1C"/>
                </a:solidFill>
                <a:latin typeface="Arial" charset="0"/>
              </a:rPr>
              <a:t>München</a:t>
            </a:r>
            <a:r>
              <a:rPr lang="de-DE" sz="1000" b="0" dirty="0">
                <a:solidFill>
                  <a:srgbClr val="1C1C1C"/>
                </a:solidFill>
                <a:latin typeface="Arial" charset="0"/>
              </a:rPr>
              <a:t>: Computerwoche Verlag 1995</a:t>
            </a:r>
          </a:p>
        </p:txBody>
      </p:sp>
    </p:spTree>
    <p:extLst>
      <p:ext uri="{BB962C8B-B14F-4D97-AF65-F5344CB8AC3E}">
        <p14:creationId xmlns:p14="http://schemas.microsoft.com/office/powerpoint/2010/main" val="94799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Wissenschaftliche Grundlagen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203848" y="1475999"/>
            <a:ext cx="5076152" cy="4822551"/>
          </a:xfrm>
        </p:spPr>
        <p:txBody>
          <a:bodyPr anchor="ctr"/>
          <a:lstStyle/>
          <a:p>
            <a:pPr marL="0" indent="0">
              <a:buNone/>
            </a:pPr>
            <a:r>
              <a:rPr lang="de-DE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17 Jhd. Paradoxon </a:t>
            </a:r>
            <a:r>
              <a:rPr lang="de-DE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von </a:t>
            </a:r>
            <a:r>
              <a:rPr lang="de-DE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Chevaliers de </a:t>
            </a:r>
            <a:r>
              <a:rPr lang="de-DE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Méré</a:t>
            </a:r>
            <a:endParaRPr lang="de-DE" sz="24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de-DE" sz="11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de-DE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 Briefen begannen </a:t>
            </a:r>
            <a:r>
              <a:rPr lang="de-DE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LaPlace</a:t>
            </a:r>
            <a:r>
              <a:rPr lang="de-DE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und Fermat sich über das Paradoxon auszutauschen</a:t>
            </a:r>
          </a:p>
          <a:p>
            <a:pPr marL="0" indent="0">
              <a:buNone/>
            </a:pPr>
            <a:endParaRPr lang="de-DE" sz="11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de-DE" sz="24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Geburtsstunde der Wahrscheinlichkeitsrechnung</a:t>
            </a:r>
            <a:endParaRPr lang="de-DE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448731"/>
            <a:ext cx="1735921" cy="23198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0" y="4057604"/>
            <a:ext cx="2143514" cy="2240946"/>
          </a:xfrm>
          <a:prstGeom prst="rect">
            <a:avLst/>
          </a:prstGeom>
        </p:spPr>
      </p:pic>
      <p:sp>
        <p:nvSpPr>
          <p:cNvPr id="8" name="Rectangle 67"/>
          <p:cNvSpPr>
            <a:spLocks noChangeArrowheads="1"/>
          </p:cNvSpPr>
          <p:nvPr/>
        </p:nvSpPr>
        <p:spPr bwMode="auto">
          <a:xfrm>
            <a:off x="101393" y="6534322"/>
            <a:ext cx="79152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b="1" kern="1200">
                <a:solidFill>
                  <a:schemeClr val="tx1"/>
                </a:solidFill>
                <a:latin typeface="Times New Roman" pitchFamily="18" charset="0"/>
                <a:ea typeface="+mn-ea"/>
                <a:cs typeface="+mn-cs"/>
              </a:defRPr>
            </a:lvl9pPr>
          </a:lstStyle>
          <a:p>
            <a:pPr marL="536575" indent="-536575" eaLnBrk="0" hangingPunct="0"/>
            <a:r>
              <a:rPr lang="de-DE" sz="1000" b="0" dirty="0" smtClean="0">
                <a:solidFill>
                  <a:srgbClr val="1C1C1C"/>
                </a:solidFill>
                <a:latin typeface="Arial" charset="0"/>
              </a:rPr>
              <a:t>* Quelle:	 Wikipedia</a:t>
            </a:r>
            <a:endParaRPr lang="de-DE" sz="1000" b="0" dirty="0">
              <a:solidFill>
                <a:srgbClr val="1C1C1C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7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Science in Data </a:t>
            </a:r>
            <a:r>
              <a:rPr lang="de-DE" dirty="0" err="1" smtClean="0"/>
              <a:t>ScienCe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5976" y="1475999"/>
            <a:ext cx="3924024" cy="5058000"/>
          </a:xfrm>
        </p:spPr>
        <p:txBody>
          <a:bodyPr anchor="ctr"/>
          <a:lstStyle/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Wahrscheinlichkeiten schätzen</a:t>
            </a:r>
          </a:p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Berechnen der Analytische Varianz</a:t>
            </a:r>
          </a:p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Simulationen</a:t>
            </a:r>
          </a:p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Anwenden der Lerntheorie (Maschinelles Lernen)</a:t>
            </a:r>
          </a:p>
          <a:p>
            <a:pPr marL="0" indent="0">
              <a:buNone/>
            </a:pPr>
            <a:r>
              <a:rPr lang="de-DE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Ordnung von Komplexitäten und Clustering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718" y="2109564"/>
            <a:ext cx="1685925" cy="3695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12" y="2147664"/>
            <a:ext cx="16287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7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</a:t>
            </a:r>
            <a:r>
              <a:rPr lang="de-DE" dirty="0" err="1" smtClean="0"/>
              <a:t>Advanced</a:t>
            </a:r>
            <a:r>
              <a:rPr lang="de-DE" dirty="0" smtClean="0"/>
              <a:t> </a:t>
            </a:r>
            <a:r>
              <a:rPr lang="de-DE" dirty="0" err="1" smtClean="0"/>
              <a:t>Analytics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6" name="Richtungspfeil 10"/>
          <p:cNvSpPr/>
          <p:nvPr/>
        </p:nvSpPr>
        <p:spPr bwMode="gray">
          <a:xfrm>
            <a:off x="5947350" y="2312876"/>
            <a:ext cx="2872800" cy="431924"/>
          </a:xfrm>
          <a:prstGeom prst="homePlate">
            <a:avLst>
              <a:gd name="adj" fmla="val 3676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marL="266700" indent="-26670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de-DE" sz="1600" b="1" dirty="0" smtClean="0">
                <a:latin typeface="+mj-lt"/>
              </a:rPr>
              <a:t>WAS WIRD PASSIEREN?</a:t>
            </a:r>
          </a:p>
        </p:txBody>
      </p:sp>
      <p:sp>
        <p:nvSpPr>
          <p:cNvPr id="7" name="Richtungspfeil 6"/>
          <p:cNvSpPr/>
          <p:nvPr/>
        </p:nvSpPr>
        <p:spPr bwMode="gray">
          <a:xfrm>
            <a:off x="358774" y="2456960"/>
            <a:ext cx="2881078" cy="431924"/>
          </a:xfrm>
          <a:prstGeom prst="homePlate">
            <a:avLst>
              <a:gd name="adj" fmla="val 3529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indent="-26670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de-DE" sz="1600" b="1" kern="0" dirty="0" smtClean="0">
                <a:solidFill>
                  <a:sysClr val="window" lastClr="FFFFFF"/>
                </a:solidFill>
                <a:latin typeface="+mj-lt"/>
                <a:cs typeface="Arial" pitchFamily="34" charset="0"/>
              </a:rPr>
              <a:t>WAS IST PASSIERT?</a:t>
            </a:r>
          </a:p>
        </p:txBody>
      </p:sp>
      <p:sp>
        <p:nvSpPr>
          <p:cNvPr id="8" name="Richtungspfeil 9"/>
          <p:cNvSpPr/>
          <p:nvPr/>
        </p:nvSpPr>
        <p:spPr bwMode="gray">
          <a:xfrm>
            <a:off x="3153062" y="2384952"/>
            <a:ext cx="2872800" cy="431924"/>
          </a:xfrm>
          <a:prstGeom prst="homePlate">
            <a:avLst>
              <a:gd name="adj" fmla="val 3676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266700" indent="-26670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de-DE" sz="1600" b="1" dirty="0" smtClean="0">
                <a:latin typeface="+mj-lt"/>
              </a:rPr>
              <a:t>WARUM?</a:t>
            </a:r>
          </a:p>
        </p:txBody>
      </p:sp>
      <p:sp>
        <p:nvSpPr>
          <p:cNvPr id="9" name="Eingekerbter Richtungspfeil 17"/>
          <p:cNvSpPr/>
          <p:nvPr/>
        </p:nvSpPr>
        <p:spPr bwMode="gray">
          <a:xfrm>
            <a:off x="3020008" y="2384884"/>
            <a:ext cx="352897" cy="504000"/>
          </a:xfrm>
          <a:prstGeom prst="chevron">
            <a:avLst>
              <a:gd name="adj" fmla="val 4918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266700" indent="-266700" algn="l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Arial" pitchFamily="34" charset="0"/>
              <a:buChar char="►"/>
            </a:pPr>
            <a:endParaRPr lang="de-DE" sz="1200" dirty="0" err="1" smtClean="0">
              <a:solidFill>
                <a:schemeClr val="tx1"/>
              </a:solidFill>
            </a:endParaRPr>
          </a:p>
        </p:txBody>
      </p:sp>
      <p:sp>
        <p:nvSpPr>
          <p:cNvPr id="10" name="Eingekerbter Richtungspfeil 19"/>
          <p:cNvSpPr/>
          <p:nvPr/>
        </p:nvSpPr>
        <p:spPr bwMode="gray">
          <a:xfrm>
            <a:off x="5810158" y="2312876"/>
            <a:ext cx="352897" cy="504000"/>
          </a:xfrm>
          <a:prstGeom prst="chevron">
            <a:avLst>
              <a:gd name="adj" fmla="val 4918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marL="266700" indent="-266700" algn="l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  <a:buFont typeface="Arial" pitchFamily="34" charset="0"/>
              <a:buChar char="►"/>
            </a:pPr>
            <a:endParaRPr lang="de-DE" sz="1200" dirty="0" err="1" smtClean="0">
              <a:solidFill>
                <a:schemeClr val="tx1"/>
              </a:solidFill>
            </a:endParaRPr>
          </a:p>
        </p:txBody>
      </p:sp>
      <p:cxnSp>
        <p:nvCxnSpPr>
          <p:cNvPr id="11" name="Gerade Verbindung 25"/>
          <p:cNvCxnSpPr/>
          <p:nvPr/>
        </p:nvCxnSpPr>
        <p:spPr bwMode="gray">
          <a:xfrm>
            <a:off x="1799313" y="2888884"/>
            <a:ext cx="0" cy="935404"/>
          </a:xfrm>
          <a:prstGeom prst="line">
            <a:avLst/>
          </a:prstGeom>
          <a:noFill/>
          <a:ln w="19050" cap="rnd" cmpd="sng" algn="ctr">
            <a:solidFill>
              <a:srgbClr val="94509E"/>
            </a:solidFill>
            <a:prstDash val="sysDot"/>
            <a:headEnd w="sm" len="sm"/>
            <a:tailEnd type="oval" w="sm" len="sm"/>
          </a:ln>
          <a:effectLst/>
        </p:spPr>
      </p:cxnSp>
      <p:grpSp>
        <p:nvGrpSpPr>
          <p:cNvPr id="12" name="Gruppieren 33"/>
          <p:cNvGrpSpPr/>
          <p:nvPr/>
        </p:nvGrpSpPr>
        <p:grpSpPr bwMode="gray">
          <a:xfrm>
            <a:off x="1328821" y="4437336"/>
            <a:ext cx="940984" cy="714672"/>
            <a:chOff x="2389358" y="5195886"/>
            <a:chExt cx="789020" cy="599256"/>
          </a:xfrm>
        </p:grpSpPr>
        <p:grpSp>
          <p:nvGrpSpPr>
            <p:cNvPr id="13" name="Gruppieren 3503"/>
            <p:cNvGrpSpPr>
              <a:grpSpLocks/>
            </p:cNvGrpSpPr>
            <p:nvPr/>
          </p:nvGrpSpPr>
          <p:grpSpPr bwMode="gray">
            <a:xfrm>
              <a:off x="2389358" y="5195886"/>
              <a:ext cx="789020" cy="599256"/>
              <a:chOff x="5111750" y="738188"/>
              <a:chExt cx="384175" cy="291781"/>
            </a:xfrm>
          </p:grpSpPr>
          <p:sp>
            <p:nvSpPr>
              <p:cNvPr id="15" name="Freeform 103"/>
              <p:cNvSpPr>
                <a:spLocks noEditPoints="1"/>
              </p:cNvSpPr>
              <p:nvPr/>
            </p:nvSpPr>
            <p:spPr bwMode="gray">
              <a:xfrm>
                <a:off x="5111750" y="738188"/>
                <a:ext cx="384175" cy="263525"/>
              </a:xfrm>
              <a:custGeom>
                <a:avLst/>
                <a:gdLst>
                  <a:gd name="T0" fmla="*/ 365229 w 730"/>
                  <a:gd name="T1" fmla="*/ 0 h 500"/>
                  <a:gd name="T2" fmla="*/ 18946 w 730"/>
                  <a:gd name="T3" fmla="*/ 0 h 500"/>
                  <a:gd name="T4" fmla="*/ 0 w 730"/>
                  <a:gd name="T5" fmla="*/ 18974 h 500"/>
                  <a:gd name="T6" fmla="*/ 0 w 730"/>
                  <a:gd name="T7" fmla="*/ 244551 h 500"/>
                  <a:gd name="T8" fmla="*/ 18946 w 730"/>
                  <a:gd name="T9" fmla="*/ 263525 h 500"/>
                  <a:gd name="T10" fmla="*/ 365229 w 730"/>
                  <a:gd name="T11" fmla="*/ 263525 h 500"/>
                  <a:gd name="T12" fmla="*/ 384175 w 730"/>
                  <a:gd name="T13" fmla="*/ 244551 h 500"/>
                  <a:gd name="T14" fmla="*/ 384175 w 730"/>
                  <a:gd name="T15" fmla="*/ 18974 h 500"/>
                  <a:gd name="T16" fmla="*/ 365229 w 730"/>
                  <a:gd name="T17" fmla="*/ 0 h 500"/>
                  <a:gd name="T18" fmla="*/ 362072 w 730"/>
                  <a:gd name="T19" fmla="*/ 230321 h 500"/>
                  <a:gd name="T20" fmla="*/ 348389 w 730"/>
                  <a:gd name="T21" fmla="*/ 244024 h 500"/>
                  <a:gd name="T22" fmla="*/ 35786 w 730"/>
                  <a:gd name="T23" fmla="*/ 244024 h 500"/>
                  <a:gd name="T24" fmla="*/ 22103 w 730"/>
                  <a:gd name="T25" fmla="*/ 230321 h 500"/>
                  <a:gd name="T26" fmla="*/ 22103 w 730"/>
                  <a:gd name="T27" fmla="*/ 33204 h 500"/>
                  <a:gd name="T28" fmla="*/ 35786 w 730"/>
                  <a:gd name="T29" fmla="*/ 19501 h 500"/>
                  <a:gd name="T30" fmla="*/ 348389 w 730"/>
                  <a:gd name="T31" fmla="*/ 19501 h 500"/>
                  <a:gd name="T32" fmla="*/ 362072 w 730"/>
                  <a:gd name="T33" fmla="*/ 33204 h 500"/>
                  <a:gd name="T34" fmla="*/ 362072 w 730"/>
                  <a:gd name="T35" fmla="*/ 230321 h 5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730"/>
                  <a:gd name="T55" fmla="*/ 0 h 500"/>
                  <a:gd name="T56" fmla="*/ 730 w 730"/>
                  <a:gd name="T57" fmla="*/ 500 h 500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730" h="500">
                    <a:moveTo>
                      <a:pt x="694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7" y="0"/>
                      <a:pt x="0" y="16"/>
                      <a:pt x="0" y="36"/>
                    </a:cubicBezTo>
                    <a:cubicBezTo>
                      <a:pt x="0" y="464"/>
                      <a:pt x="0" y="464"/>
                      <a:pt x="0" y="464"/>
                    </a:cubicBezTo>
                    <a:cubicBezTo>
                      <a:pt x="0" y="484"/>
                      <a:pt x="17" y="500"/>
                      <a:pt x="36" y="500"/>
                    </a:cubicBezTo>
                    <a:cubicBezTo>
                      <a:pt x="694" y="500"/>
                      <a:pt x="694" y="500"/>
                      <a:pt x="694" y="500"/>
                    </a:cubicBezTo>
                    <a:cubicBezTo>
                      <a:pt x="713" y="500"/>
                      <a:pt x="730" y="484"/>
                      <a:pt x="730" y="464"/>
                    </a:cubicBezTo>
                    <a:cubicBezTo>
                      <a:pt x="730" y="36"/>
                      <a:pt x="730" y="36"/>
                      <a:pt x="730" y="36"/>
                    </a:cubicBezTo>
                    <a:cubicBezTo>
                      <a:pt x="730" y="16"/>
                      <a:pt x="713" y="0"/>
                      <a:pt x="694" y="0"/>
                    </a:cubicBezTo>
                    <a:close/>
                    <a:moveTo>
                      <a:pt x="688" y="437"/>
                    </a:moveTo>
                    <a:cubicBezTo>
                      <a:pt x="688" y="451"/>
                      <a:pt x="677" y="463"/>
                      <a:pt x="662" y="463"/>
                    </a:cubicBezTo>
                    <a:cubicBezTo>
                      <a:pt x="68" y="463"/>
                      <a:pt x="68" y="463"/>
                      <a:pt x="68" y="463"/>
                    </a:cubicBezTo>
                    <a:cubicBezTo>
                      <a:pt x="53" y="463"/>
                      <a:pt x="42" y="451"/>
                      <a:pt x="42" y="437"/>
                    </a:cubicBezTo>
                    <a:cubicBezTo>
                      <a:pt x="42" y="63"/>
                      <a:pt x="42" y="63"/>
                      <a:pt x="42" y="63"/>
                    </a:cubicBezTo>
                    <a:cubicBezTo>
                      <a:pt x="42" y="49"/>
                      <a:pt x="53" y="37"/>
                      <a:pt x="68" y="37"/>
                    </a:cubicBezTo>
                    <a:cubicBezTo>
                      <a:pt x="662" y="37"/>
                      <a:pt x="662" y="37"/>
                      <a:pt x="662" y="37"/>
                    </a:cubicBezTo>
                    <a:cubicBezTo>
                      <a:pt x="677" y="37"/>
                      <a:pt x="688" y="49"/>
                      <a:pt x="688" y="63"/>
                    </a:cubicBezTo>
                    <a:lnTo>
                      <a:pt x="688" y="437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16" name="Freeform 104"/>
              <p:cNvSpPr>
                <a:spLocks noEditPoints="1"/>
              </p:cNvSpPr>
              <p:nvPr/>
            </p:nvSpPr>
            <p:spPr bwMode="gray">
              <a:xfrm>
                <a:off x="5114925" y="1007566"/>
                <a:ext cx="379413" cy="22403"/>
              </a:xfrm>
              <a:custGeom>
                <a:avLst/>
                <a:gdLst>
                  <a:gd name="T0" fmla="*/ 365205 w 721"/>
                  <a:gd name="T1" fmla="*/ 0 h 112"/>
                  <a:gd name="T2" fmla="*/ 14208 w 721"/>
                  <a:gd name="T3" fmla="*/ 0 h 112"/>
                  <a:gd name="T4" fmla="*/ 0 w 721"/>
                  <a:gd name="T5" fmla="*/ 12587 h 112"/>
                  <a:gd name="T6" fmla="*/ 0 w 721"/>
                  <a:gd name="T7" fmla="*/ 45627 h 112"/>
                  <a:gd name="T8" fmla="*/ 14208 w 721"/>
                  <a:gd name="T9" fmla="*/ 58738 h 112"/>
                  <a:gd name="T10" fmla="*/ 365205 w 721"/>
                  <a:gd name="T11" fmla="*/ 58738 h 112"/>
                  <a:gd name="T12" fmla="*/ 379413 w 721"/>
                  <a:gd name="T13" fmla="*/ 45627 h 112"/>
                  <a:gd name="T14" fmla="*/ 379413 w 721"/>
                  <a:gd name="T15" fmla="*/ 12587 h 112"/>
                  <a:gd name="T16" fmla="*/ 365205 w 721"/>
                  <a:gd name="T17" fmla="*/ 0 h 112"/>
                  <a:gd name="T18" fmla="*/ 105773 w 721"/>
                  <a:gd name="T19" fmla="*/ 32516 h 112"/>
                  <a:gd name="T20" fmla="*/ 27890 w 721"/>
                  <a:gd name="T21" fmla="*/ 32516 h 112"/>
                  <a:gd name="T22" fmla="*/ 20523 w 721"/>
                  <a:gd name="T23" fmla="*/ 26747 h 112"/>
                  <a:gd name="T24" fmla="*/ 27890 w 721"/>
                  <a:gd name="T25" fmla="*/ 20978 h 112"/>
                  <a:gd name="T26" fmla="*/ 105773 w 721"/>
                  <a:gd name="T27" fmla="*/ 20978 h 112"/>
                  <a:gd name="T28" fmla="*/ 113140 w 721"/>
                  <a:gd name="T29" fmla="*/ 26747 h 112"/>
                  <a:gd name="T30" fmla="*/ 105773 w 721"/>
                  <a:gd name="T31" fmla="*/ 32516 h 112"/>
                  <a:gd name="T32" fmla="*/ 312582 w 721"/>
                  <a:gd name="T33" fmla="*/ 34613 h 112"/>
                  <a:gd name="T34" fmla="*/ 310477 w 721"/>
                  <a:gd name="T35" fmla="*/ 37236 h 112"/>
                  <a:gd name="T36" fmla="*/ 294164 w 721"/>
                  <a:gd name="T37" fmla="*/ 37236 h 112"/>
                  <a:gd name="T38" fmla="*/ 292059 w 721"/>
                  <a:gd name="T39" fmla="*/ 34613 h 112"/>
                  <a:gd name="T40" fmla="*/ 292059 w 721"/>
                  <a:gd name="T41" fmla="*/ 23600 h 112"/>
                  <a:gd name="T42" fmla="*/ 294164 w 721"/>
                  <a:gd name="T43" fmla="*/ 20978 h 112"/>
                  <a:gd name="T44" fmla="*/ 310477 w 721"/>
                  <a:gd name="T45" fmla="*/ 20978 h 112"/>
                  <a:gd name="T46" fmla="*/ 312582 w 721"/>
                  <a:gd name="T47" fmla="*/ 23600 h 112"/>
                  <a:gd name="T48" fmla="*/ 312582 w 721"/>
                  <a:gd name="T49" fmla="*/ 34613 h 112"/>
                  <a:gd name="T50" fmla="*/ 344682 w 721"/>
                  <a:gd name="T51" fmla="*/ 34613 h 112"/>
                  <a:gd name="T52" fmla="*/ 343103 w 721"/>
                  <a:gd name="T53" fmla="*/ 37236 h 112"/>
                  <a:gd name="T54" fmla="*/ 326264 w 721"/>
                  <a:gd name="T55" fmla="*/ 37236 h 112"/>
                  <a:gd name="T56" fmla="*/ 324685 w 721"/>
                  <a:gd name="T57" fmla="*/ 34613 h 112"/>
                  <a:gd name="T58" fmla="*/ 324685 w 721"/>
                  <a:gd name="T59" fmla="*/ 23600 h 112"/>
                  <a:gd name="T60" fmla="*/ 326264 w 721"/>
                  <a:gd name="T61" fmla="*/ 20978 h 112"/>
                  <a:gd name="T62" fmla="*/ 343103 w 721"/>
                  <a:gd name="T63" fmla="*/ 20978 h 112"/>
                  <a:gd name="T64" fmla="*/ 344682 w 721"/>
                  <a:gd name="T65" fmla="*/ 23600 h 112"/>
                  <a:gd name="T66" fmla="*/ 344682 w 721"/>
                  <a:gd name="T67" fmla="*/ 34613 h 112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721"/>
                  <a:gd name="T103" fmla="*/ 0 h 112"/>
                  <a:gd name="T104" fmla="*/ 721 w 721"/>
                  <a:gd name="T105" fmla="*/ 112 h 112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721" h="112">
                    <a:moveTo>
                      <a:pt x="694" y="0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12" y="0"/>
                      <a:pt x="0" y="11"/>
                      <a:pt x="0" y="24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101"/>
                      <a:pt x="12" y="112"/>
                      <a:pt x="27" y="112"/>
                    </a:cubicBezTo>
                    <a:cubicBezTo>
                      <a:pt x="694" y="112"/>
                      <a:pt x="694" y="112"/>
                      <a:pt x="694" y="112"/>
                    </a:cubicBezTo>
                    <a:cubicBezTo>
                      <a:pt x="709" y="112"/>
                      <a:pt x="721" y="101"/>
                      <a:pt x="721" y="87"/>
                    </a:cubicBezTo>
                    <a:cubicBezTo>
                      <a:pt x="721" y="24"/>
                      <a:pt x="721" y="24"/>
                      <a:pt x="721" y="24"/>
                    </a:cubicBezTo>
                    <a:cubicBezTo>
                      <a:pt x="721" y="11"/>
                      <a:pt x="709" y="0"/>
                      <a:pt x="694" y="0"/>
                    </a:cubicBezTo>
                    <a:close/>
                    <a:moveTo>
                      <a:pt x="201" y="62"/>
                    </a:moveTo>
                    <a:cubicBezTo>
                      <a:pt x="53" y="62"/>
                      <a:pt x="53" y="62"/>
                      <a:pt x="53" y="62"/>
                    </a:cubicBezTo>
                    <a:cubicBezTo>
                      <a:pt x="45" y="62"/>
                      <a:pt x="39" y="57"/>
                      <a:pt x="39" y="51"/>
                    </a:cubicBezTo>
                    <a:cubicBezTo>
                      <a:pt x="39" y="45"/>
                      <a:pt x="45" y="40"/>
                      <a:pt x="53" y="40"/>
                    </a:cubicBezTo>
                    <a:cubicBezTo>
                      <a:pt x="201" y="40"/>
                      <a:pt x="201" y="40"/>
                      <a:pt x="201" y="40"/>
                    </a:cubicBezTo>
                    <a:cubicBezTo>
                      <a:pt x="209" y="40"/>
                      <a:pt x="215" y="45"/>
                      <a:pt x="215" y="51"/>
                    </a:cubicBezTo>
                    <a:cubicBezTo>
                      <a:pt x="215" y="57"/>
                      <a:pt x="209" y="62"/>
                      <a:pt x="201" y="62"/>
                    </a:cubicBezTo>
                    <a:close/>
                    <a:moveTo>
                      <a:pt x="594" y="66"/>
                    </a:moveTo>
                    <a:cubicBezTo>
                      <a:pt x="594" y="69"/>
                      <a:pt x="592" y="71"/>
                      <a:pt x="590" y="71"/>
                    </a:cubicBezTo>
                    <a:cubicBezTo>
                      <a:pt x="559" y="71"/>
                      <a:pt x="559" y="71"/>
                      <a:pt x="559" y="71"/>
                    </a:cubicBezTo>
                    <a:cubicBezTo>
                      <a:pt x="557" y="71"/>
                      <a:pt x="555" y="69"/>
                      <a:pt x="555" y="66"/>
                    </a:cubicBezTo>
                    <a:cubicBezTo>
                      <a:pt x="555" y="45"/>
                      <a:pt x="555" y="45"/>
                      <a:pt x="555" y="45"/>
                    </a:cubicBezTo>
                    <a:cubicBezTo>
                      <a:pt x="555" y="42"/>
                      <a:pt x="557" y="40"/>
                      <a:pt x="559" y="40"/>
                    </a:cubicBezTo>
                    <a:cubicBezTo>
                      <a:pt x="590" y="40"/>
                      <a:pt x="590" y="40"/>
                      <a:pt x="590" y="40"/>
                    </a:cubicBezTo>
                    <a:cubicBezTo>
                      <a:pt x="592" y="40"/>
                      <a:pt x="594" y="42"/>
                      <a:pt x="594" y="45"/>
                    </a:cubicBezTo>
                    <a:lnTo>
                      <a:pt x="594" y="66"/>
                    </a:lnTo>
                    <a:close/>
                    <a:moveTo>
                      <a:pt x="655" y="66"/>
                    </a:moveTo>
                    <a:cubicBezTo>
                      <a:pt x="655" y="69"/>
                      <a:pt x="654" y="71"/>
                      <a:pt x="652" y="71"/>
                    </a:cubicBezTo>
                    <a:cubicBezTo>
                      <a:pt x="620" y="71"/>
                      <a:pt x="620" y="71"/>
                      <a:pt x="620" y="71"/>
                    </a:cubicBezTo>
                    <a:cubicBezTo>
                      <a:pt x="618" y="71"/>
                      <a:pt x="617" y="69"/>
                      <a:pt x="617" y="66"/>
                    </a:cubicBezTo>
                    <a:cubicBezTo>
                      <a:pt x="617" y="45"/>
                      <a:pt x="617" y="45"/>
                      <a:pt x="617" y="45"/>
                    </a:cubicBezTo>
                    <a:cubicBezTo>
                      <a:pt x="617" y="42"/>
                      <a:pt x="618" y="40"/>
                      <a:pt x="620" y="40"/>
                    </a:cubicBezTo>
                    <a:cubicBezTo>
                      <a:pt x="652" y="40"/>
                      <a:pt x="652" y="40"/>
                      <a:pt x="652" y="40"/>
                    </a:cubicBezTo>
                    <a:cubicBezTo>
                      <a:pt x="654" y="40"/>
                      <a:pt x="655" y="42"/>
                      <a:pt x="655" y="45"/>
                    </a:cubicBezTo>
                    <a:lnTo>
                      <a:pt x="655" y="66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  <p:sp>
          <p:nvSpPr>
            <p:cNvPr id="14" name="Textfeld 32"/>
            <p:cNvSpPr txBox="1"/>
            <p:nvPr/>
          </p:nvSpPr>
          <p:spPr bwMode="gray">
            <a:xfrm>
              <a:off x="2435225" y="5229200"/>
              <a:ext cx="696615" cy="468052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indent="-266700"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</a:pPr>
              <a:r>
                <a:rPr lang="de-DE" sz="1000" b="1" dirty="0" smtClean="0">
                  <a:solidFill>
                    <a:schemeClr val="tx2"/>
                  </a:solidFill>
                </a:rPr>
                <a:t>DATEN</a:t>
              </a:r>
            </a:p>
          </p:txBody>
        </p:sp>
      </p:grpSp>
      <p:cxnSp>
        <p:nvCxnSpPr>
          <p:cNvPr id="17" name="Gerade Verbindung 25"/>
          <p:cNvCxnSpPr/>
          <p:nvPr/>
        </p:nvCxnSpPr>
        <p:spPr bwMode="gray">
          <a:xfrm>
            <a:off x="4589462" y="2816876"/>
            <a:ext cx="0" cy="1007412"/>
          </a:xfrm>
          <a:prstGeom prst="line">
            <a:avLst/>
          </a:prstGeom>
          <a:noFill/>
          <a:ln w="19050" cap="rnd" cmpd="sng" algn="ctr">
            <a:solidFill>
              <a:srgbClr val="94509E"/>
            </a:solidFill>
            <a:prstDash val="sysDot"/>
            <a:headEnd w="sm" len="sm"/>
            <a:tailEnd type="oval" w="sm" len="sm"/>
          </a:ln>
          <a:effectLst/>
        </p:spPr>
      </p:cxnSp>
      <p:grpSp>
        <p:nvGrpSpPr>
          <p:cNvPr id="18" name="Gruppieren 152"/>
          <p:cNvGrpSpPr/>
          <p:nvPr/>
        </p:nvGrpSpPr>
        <p:grpSpPr bwMode="gray">
          <a:xfrm>
            <a:off x="6277155" y="2744800"/>
            <a:ext cx="1908235" cy="1178974"/>
            <a:chOff x="6429633" y="2744800"/>
            <a:chExt cx="1908235" cy="1178974"/>
          </a:xfrm>
        </p:grpSpPr>
        <p:grpSp>
          <p:nvGrpSpPr>
            <p:cNvPr id="19" name="Gruppieren 69"/>
            <p:cNvGrpSpPr/>
            <p:nvPr/>
          </p:nvGrpSpPr>
          <p:grpSpPr bwMode="gray">
            <a:xfrm>
              <a:off x="6429633" y="3496666"/>
              <a:ext cx="334496" cy="427108"/>
              <a:chOff x="4824028" y="4797152"/>
              <a:chExt cx="338604" cy="432355"/>
            </a:xfrm>
          </p:grpSpPr>
          <p:sp>
            <p:nvSpPr>
              <p:cNvPr id="39" name="Freeform 7"/>
              <p:cNvSpPr>
                <a:spLocks noEditPoints="1"/>
              </p:cNvSpPr>
              <p:nvPr/>
            </p:nvSpPr>
            <p:spPr bwMode="gray">
              <a:xfrm>
                <a:off x="4824028" y="5134147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8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8 h 79"/>
                  <a:gd name="T16" fmla="*/ 273 w 281"/>
                  <a:gd name="T17" fmla="*/ 0 h 79"/>
                  <a:gd name="T18" fmla="*/ 14 w 281"/>
                  <a:gd name="T19" fmla="*/ 67 h 79"/>
                  <a:gd name="T20" fmla="*/ 11 w 281"/>
                  <a:gd name="T21" fmla="*/ 71 h 79"/>
                  <a:gd name="T22" fmla="*/ 8 w 281"/>
                  <a:gd name="T23" fmla="*/ 67 h 79"/>
                  <a:gd name="T24" fmla="*/ 8 w 281"/>
                  <a:gd name="T25" fmla="*/ 11 h 79"/>
                  <a:gd name="T26" fmla="*/ 11 w 281"/>
                  <a:gd name="T27" fmla="*/ 7 h 79"/>
                  <a:gd name="T28" fmla="*/ 14 w 281"/>
                  <a:gd name="T29" fmla="*/ 11 h 79"/>
                  <a:gd name="T30" fmla="*/ 14 w 281"/>
                  <a:gd name="T31" fmla="*/ 67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5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6 h 79"/>
                  <a:gd name="T46" fmla="*/ 205 w 281"/>
                  <a:gd name="T47" fmla="*/ 66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2 h 79"/>
                  <a:gd name="T54" fmla="*/ 262 w 281"/>
                  <a:gd name="T55" fmla="*/ 42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2 h 79"/>
                  <a:gd name="T62" fmla="*/ 262 w 281"/>
                  <a:gd name="T63" fmla="*/ 36 h 79"/>
                  <a:gd name="T64" fmla="*/ 205 w 281"/>
                  <a:gd name="T65" fmla="*/ 36 h 79"/>
                  <a:gd name="T66" fmla="*/ 201 w 281"/>
                  <a:gd name="T67" fmla="*/ 32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5"/>
                      <a:pt x="281" y="71"/>
                    </a:cubicBezTo>
                    <a:cubicBezTo>
                      <a:pt x="281" y="8"/>
                      <a:pt x="281" y="8"/>
                      <a:pt x="281" y="8"/>
                    </a:cubicBezTo>
                    <a:cubicBezTo>
                      <a:pt x="281" y="3"/>
                      <a:pt x="278" y="0"/>
                      <a:pt x="273" y="0"/>
                    </a:cubicBezTo>
                    <a:close/>
                    <a:moveTo>
                      <a:pt x="14" y="67"/>
                    </a:moveTo>
                    <a:cubicBezTo>
                      <a:pt x="14" y="69"/>
                      <a:pt x="13" y="71"/>
                      <a:pt x="11" y="71"/>
                    </a:cubicBezTo>
                    <a:cubicBezTo>
                      <a:pt x="10" y="71"/>
                      <a:pt x="8" y="69"/>
                      <a:pt x="8" y="6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7"/>
                      <a:pt x="11" y="7"/>
                    </a:cubicBezTo>
                    <a:cubicBezTo>
                      <a:pt x="13" y="7"/>
                      <a:pt x="14" y="9"/>
                      <a:pt x="14" y="11"/>
                    </a:cubicBezTo>
                    <a:lnTo>
                      <a:pt x="14" y="67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5"/>
                      <a:pt x="173" y="15"/>
                    </a:cubicBezTo>
                    <a:cubicBezTo>
                      <a:pt x="178" y="15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6"/>
                      <a:pt x="262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3" y="66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2"/>
                      <a:pt x="205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4" y="42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2"/>
                    </a:moveTo>
                    <a:cubicBezTo>
                      <a:pt x="266" y="34"/>
                      <a:pt x="264" y="36"/>
                      <a:pt x="26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03" y="36"/>
                      <a:pt x="201" y="34"/>
                      <a:pt x="201" y="32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3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3"/>
                      <a:pt x="266" y="16"/>
                    </a:cubicBezTo>
                    <a:lnTo>
                      <a:pt x="26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Freeform 8"/>
              <p:cNvSpPr>
                <a:spLocks noEditPoints="1"/>
              </p:cNvSpPr>
              <p:nvPr/>
            </p:nvSpPr>
            <p:spPr bwMode="gray">
              <a:xfrm>
                <a:off x="4824028" y="5023488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9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9 h 79"/>
                  <a:gd name="T16" fmla="*/ 273 w 281"/>
                  <a:gd name="T17" fmla="*/ 0 h 79"/>
                  <a:gd name="T18" fmla="*/ 14 w 281"/>
                  <a:gd name="T19" fmla="*/ 68 h 79"/>
                  <a:gd name="T20" fmla="*/ 11 w 281"/>
                  <a:gd name="T21" fmla="*/ 71 h 79"/>
                  <a:gd name="T22" fmla="*/ 8 w 281"/>
                  <a:gd name="T23" fmla="*/ 68 h 79"/>
                  <a:gd name="T24" fmla="*/ 8 w 281"/>
                  <a:gd name="T25" fmla="*/ 11 h 79"/>
                  <a:gd name="T26" fmla="*/ 11 w 281"/>
                  <a:gd name="T27" fmla="*/ 8 h 79"/>
                  <a:gd name="T28" fmla="*/ 14 w 281"/>
                  <a:gd name="T29" fmla="*/ 11 h 79"/>
                  <a:gd name="T30" fmla="*/ 14 w 281"/>
                  <a:gd name="T31" fmla="*/ 68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6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7 h 79"/>
                  <a:gd name="T46" fmla="*/ 205 w 281"/>
                  <a:gd name="T47" fmla="*/ 67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3 h 79"/>
                  <a:gd name="T54" fmla="*/ 262 w 281"/>
                  <a:gd name="T55" fmla="*/ 43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3 h 79"/>
                  <a:gd name="T62" fmla="*/ 262 w 281"/>
                  <a:gd name="T63" fmla="*/ 37 h 79"/>
                  <a:gd name="T64" fmla="*/ 205 w 281"/>
                  <a:gd name="T65" fmla="*/ 37 h 79"/>
                  <a:gd name="T66" fmla="*/ 201 w 281"/>
                  <a:gd name="T67" fmla="*/ 33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6"/>
                      <a:pt x="281" y="71"/>
                    </a:cubicBezTo>
                    <a:cubicBezTo>
                      <a:pt x="281" y="9"/>
                      <a:pt x="281" y="9"/>
                      <a:pt x="281" y="9"/>
                    </a:cubicBezTo>
                    <a:cubicBezTo>
                      <a:pt x="281" y="4"/>
                      <a:pt x="278" y="0"/>
                      <a:pt x="273" y="0"/>
                    </a:cubicBezTo>
                    <a:close/>
                    <a:moveTo>
                      <a:pt x="14" y="68"/>
                    </a:moveTo>
                    <a:cubicBezTo>
                      <a:pt x="14" y="70"/>
                      <a:pt x="13" y="71"/>
                      <a:pt x="11" y="71"/>
                    </a:cubicBezTo>
                    <a:cubicBezTo>
                      <a:pt x="10" y="71"/>
                      <a:pt x="8" y="70"/>
                      <a:pt x="8" y="6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3" y="8"/>
                      <a:pt x="14" y="9"/>
                      <a:pt x="14" y="11"/>
                    </a:cubicBezTo>
                    <a:lnTo>
                      <a:pt x="14" y="68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6"/>
                      <a:pt x="173" y="16"/>
                    </a:cubicBezTo>
                    <a:cubicBezTo>
                      <a:pt x="178" y="16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7"/>
                      <a:pt x="262" y="67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3" y="67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3"/>
                      <a:pt x="205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4" y="43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3"/>
                    </a:moveTo>
                    <a:cubicBezTo>
                      <a:pt x="266" y="35"/>
                      <a:pt x="264" y="37"/>
                      <a:pt x="262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3" y="37"/>
                      <a:pt x="201" y="35"/>
                      <a:pt x="201" y="33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4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4"/>
                      <a:pt x="266" y="16"/>
                    </a:cubicBezTo>
                    <a:lnTo>
                      <a:pt x="266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Freeform 7"/>
              <p:cNvSpPr>
                <a:spLocks noEditPoints="1"/>
              </p:cNvSpPr>
              <p:nvPr/>
            </p:nvSpPr>
            <p:spPr bwMode="gray">
              <a:xfrm>
                <a:off x="4824028" y="4907811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8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8 h 79"/>
                  <a:gd name="T16" fmla="*/ 273 w 281"/>
                  <a:gd name="T17" fmla="*/ 0 h 79"/>
                  <a:gd name="T18" fmla="*/ 14 w 281"/>
                  <a:gd name="T19" fmla="*/ 67 h 79"/>
                  <a:gd name="T20" fmla="*/ 11 w 281"/>
                  <a:gd name="T21" fmla="*/ 71 h 79"/>
                  <a:gd name="T22" fmla="*/ 8 w 281"/>
                  <a:gd name="T23" fmla="*/ 67 h 79"/>
                  <a:gd name="T24" fmla="*/ 8 w 281"/>
                  <a:gd name="T25" fmla="*/ 11 h 79"/>
                  <a:gd name="T26" fmla="*/ 11 w 281"/>
                  <a:gd name="T27" fmla="*/ 7 h 79"/>
                  <a:gd name="T28" fmla="*/ 14 w 281"/>
                  <a:gd name="T29" fmla="*/ 11 h 79"/>
                  <a:gd name="T30" fmla="*/ 14 w 281"/>
                  <a:gd name="T31" fmla="*/ 67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5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6 h 79"/>
                  <a:gd name="T46" fmla="*/ 205 w 281"/>
                  <a:gd name="T47" fmla="*/ 66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2 h 79"/>
                  <a:gd name="T54" fmla="*/ 262 w 281"/>
                  <a:gd name="T55" fmla="*/ 42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2 h 79"/>
                  <a:gd name="T62" fmla="*/ 262 w 281"/>
                  <a:gd name="T63" fmla="*/ 36 h 79"/>
                  <a:gd name="T64" fmla="*/ 205 w 281"/>
                  <a:gd name="T65" fmla="*/ 36 h 79"/>
                  <a:gd name="T66" fmla="*/ 201 w 281"/>
                  <a:gd name="T67" fmla="*/ 32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5"/>
                      <a:pt x="281" y="71"/>
                    </a:cubicBezTo>
                    <a:cubicBezTo>
                      <a:pt x="281" y="8"/>
                      <a:pt x="281" y="8"/>
                      <a:pt x="281" y="8"/>
                    </a:cubicBezTo>
                    <a:cubicBezTo>
                      <a:pt x="281" y="3"/>
                      <a:pt x="278" y="0"/>
                      <a:pt x="273" y="0"/>
                    </a:cubicBezTo>
                    <a:close/>
                    <a:moveTo>
                      <a:pt x="14" y="67"/>
                    </a:moveTo>
                    <a:cubicBezTo>
                      <a:pt x="14" y="69"/>
                      <a:pt x="13" y="71"/>
                      <a:pt x="11" y="71"/>
                    </a:cubicBezTo>
                    <a:cubicBezTo>
                      <a:pt x="10" y="71"/>
                      <a:pt x="8" y="69"/>
                      <a:pt x="8" y="6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7"/>
                      <a:pt x="11" y="7"/>
                    </a:cubicBezTo>
                    <a:cubicBezTo>
                      <a:pt x="13" y="7"/>
                      <a:pt x="14" y="9"/>
                      <a:pt x="14" y="11"/>
                    </a:cubicBezTo>
                    <a:lnTo>
                      <a:pt x="14" y="67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5"/>
                      <a:pt x="173" y="15"/>
                    </a:cubicBezTo>
                    <a:cubicBezTo>
                      <a:pt x="178" y="15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6"/>
                      <a:pt x="262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3" y="66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2"/>
                      <a:pt x="205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4" y="42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2"/>
                    </a:moveTo>
                    <a:cubicBezTo>
                      <a:pt x="266" y="34"/>
                      <a:pt x="264" y="36"/>
                      <a:pt x="26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03" y="36"/>
                      <a:pt x="201" y="34"/>
                      <a:pt x="201" y="32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3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3"/>
                      <a:pt x="266" y="16"/>
                    </a:cubicBezTo>
                    <a:lnTo>
                      <a:pt x="26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8"/>
              <p:cNvSpPr>
                <a:spLocks noEditPoints="1"/>
              </p:cNvSpPr>
              <p:nvPr/>
            </p:nvSpPr>
            <p:spPr bwMode="gray">
              <a:xfrm>
                <a:off x="4824028" y="4797152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9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9 h 79"/>
                  <a:gd name="T16" fmla="*/ 273 w 281"/>
                  <a:gd name="T17" fmla="*/ 0 h 79"/>
                  <a:gd name="T18" fmla="*/ 14 w 281"/>
                  <a:gd name="T19" fmla="*/ 68 h 79"/>
                  <a:gd name="T20" fmla="*/ 11 w 281"/>
                  <a:gd name="T21" fmla="*/ 71 h 79"/>
                  <a:gd name="T22" fmla="*/ 8 w 281"/>
                  <a:gd name="T23" fmla="*/ 68 h 79"/>
                  <a:gd name="T24" fmla="*/ 8 w 281"/>
                  <a:gd name="T25" fmla="*/ 11 h 79"/>
                  <a:gd name="T26" fmla="*/ 11 w 281"/>
                  <a:gd name="T27" fmla="*/ 8 h 79"/>
                  <a:gd name="T28" fmla="*/ 14 w 281"/>
                  <a:gd name="T29" fmla="*/ 11 h 79"/>
                  <a:gd name="T30" fmla="*/ 14 w 281"/>
                  <a:gd name="T31" fmla="*/ 68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6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7 h 79"/>
                  <a:gd name="T46" fmla="*/ 205 w 281"/>
                  <a:gd name="T47" fmla="*/ 67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3 h 79"/>
                  <a:gd name="T54" fmla="*/ 262 w 281"/>
                  <a:gd name="T55" fmla="*/ 43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3 h 79"/>
                  <a:gd name="T62" fmla="*/ 262 w 281"/>
                  <a:gd name="T63" fmla="*/ 37 h 79"/>
                  <a:gd name="T64" fmla="*/ 205 w 281"/>
                  <a:gd name="T65" fmla="*/ 37 h 79"/>
                  <a:gd name="T66" fmla="*/ 201 w 281"/>
                  <a:gd name="T67" fmla="*/ 33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6"/>
                      <a:pt x="281" y="71"/>
                    </a:cubicBezTo>
                    <a:cubicBezTo>
                      <a:pt x="281" y="9"/>
                      <a:pt x="281" y="9"/>
                      <a:pt x="281" y="9"/>
                    </a:cubicBezTo>
                    <a:cubicBezTo>
                      <a:pt x="281" y="4"/>
                      <a:pt x="278" y="0"/>
                      <a:pt x="273" y="0"/>
                    </a:cubicBezTo>
                    <a:close/>
                    <a:moveTo>
                      <a:pt x="14" y="68"/>
                    </a:moveTo>
                    <a:cubicBezTo>
                      <a:pt x="14" y="70"/>
                      <a:pt x="13" y="71"/>
                      <a:pt x="11" y="71"/>
                    </a:cubicBezTo>
                    <a:cubicBezTo>
                      <a:pt x="10" y="71"/>
                      <a:pt x="8" y="70"/>
                      <a:pt x="8" y="6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3" y="8"/>
                      <a:pt x="14" y="9"/>
                      <a:pt x="14" y="11"/>
                    </a:cubicBezTo>
                    <a:lnTo>
                      <a:pt x="14" y="68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6"/>
                      <a:pt x="173" y="16"/>
                    </a:cubicBezTo>
                    <a:cubicBezTo>
                      <a:pt x="178" y="16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7"/>
                      <a:pt x="262" y="67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3" y="67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3"/>
                      <a:pt x="205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4" y="43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3"/>
                    </a:moveTo>
                    <a:cubicBezTo>
                      <a:pt x="266" y="35"/>
                      <a:pt x="264" y="37"/>
                      <a:pt x="262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3" y="37"/>
                      <a:pt x="201" y="35"/>
                      <a:pt x="201" y="33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4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4"/>
                      <a:pt x="266" y="16"/>
                    </a:cubicBezTo>
                    <a:lnTo>
                      <a:pt x="266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0" name="Gruppieren 74"/>
            <p:cNvGrpSpPr/>
            <p:nvPr/>
          </p:nvGrpSpPr>
          <p:grpSpPr bwMode="gray">
            <a:xfrm>
              <a:off x="6954213" y="3496666"/>
              <a:ext cx="334496" cy="427108"/>
              <a:chOff x="4824028" y="4797152"/>
              <a:chExt cx="338604" cy="432355"/>
            </a:xfrm>
          </p:grpSpPr>
          <p:sp>
            <p:nvSpPr>
              <p:cNvPr id="35" name="Freeform 7"/>
              <p:cNvSpPr>
                <a:spLocks noEditPoints="1"/>
              </p:cNvSpPr>
              <p:nvPr/>
            </p:nvSpPr>
            <p:spPr bwMode="gray">
              <a:xfrm>
                <a:off x="4824028" y="5134147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8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8 h 79"/>
                  <a:gd name="T16" fmla="*/ 273 w 281"/>
                  <a:gd name="T17" fmla="*/ 0 h 79"/>
                  <a:gd name="T18" fmla="*/ 14 w 281"/>
                  <a:gd name="T19" fmla="*/ 67 h 79"/>
                  <a:gd name="T20" fmla="*/ 11 w 281"/>
                  <a:gd name="T21" fmla="*/ 71 h 79"/>
                  <a:gd name="T22" fmla="*/ 8 w 281"/>
                  <a:gd name="T23" fmla="*/ 67 h 79"/>
                  <a:gd name="T24" fmla="*/ 8 w 281"/>
                  <a:gd name="T25" fmla="*/ 11 h 79"/>
                  <a:gd name="T26" fmla="*/ 11 w 281"/>
                  <a:gd name="T27" fmla="*/ 7 h 79"/>
                  <a:gd name="T28" fmla="*/ 14 w 281"/>
                  <a:gd name="T29" fmla="*/ 11 h 79"/>
                  <a:gd name="T30" fmla="*/ 14 w 281"/>
                  <a:gd name="T31" fmla="*/ 67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5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6 h 79"/>
                  <a:gd name="T46" fmla="*/ 205 w 281"/>
                  <a:gd name="T47" fmla="*/ 66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2 h 79"/>
                  <a:gd name="T54" fmla="*/ 262 w 281"/>
                  <a:gd name="T55" fmla="*/ 42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2 h 79"/>
                  <a:gd name="T62" fmla="*/ 262 w 281"/>
                  <a:gd name="T63" fmla="*/ 36 h 79"/>
                  <a:gd name="T64" fmla="*/ 205 w 281"/>
                  <a:gd name="T65" fmla="*/ 36 h 79"/>
                  <a:gd name="T66" fmla="*/ 201 w 281"/>
                  <a:gd name="T67" fmla="*/ 32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5"/>
                      <a:pt x="281" y="71"/>
                    </a:cubicBezTo>
                    <a:cubicBezTo>
                      <a:pt x="281" y="8"/>
                      <a:pt x="281" y="8"/>
                      <a:pt x="281" y="8"/>
                    </a:cubicBezTo>
                    <a:cubicBezTo>
                      <a:pt x="281" y="3"/>
                      <a:pt x="278" y="0"/>
                      <a:pt x="273" y="0"/>
                    </a:cubicBezTo>
                    <a:close/>
                    <a:moveTo>
                      <a:pt x="14" y="67"/>
                    </a:moveTo>
                    <a:cubicBezTo>
                      <a:pt x="14" y="69"/>
                      <a:pt x="13" y="71"/>
                      <a:pt x="11" y="71"/>
                    </a:cubicBezTo>
                    <a:cubicBezTo>
                      <a:pt x="10" y="71"/>
                      <a:pt x="8" y="69"/>
                      <a:pt x="8" y="6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7"/>
                      <a:pt x="11" y="7"/>
                    </a:cubicBezTo>
                    <a:cubicBezTo>
                      <a:pt x="13" y="7"/>
                      <a:pt x="14" y="9"/>
                      <a:pt x="14" y="11"/>
                    </a:cubicBezTo>
                    <a:lnTo>
                      <a:pt x="14" y="67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5"/>
                      <a:pt x="173" y="15"/>
                    </a:cubicBezTo>
                    <a:cubicBezTo>
                      <a:pt x="178" y="15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6"/>
                      <a:pt x="262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3" y="66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2"/>
                      <a:pt x="205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4" y="42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2"/>
                    </a:moveTo>
                    <a:cubicBezTo>
                      <a:pt x="266" y="34"/>
                      <a:pt x="264" y="36"/>
                      <a:pt x="26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03" y="36"/>
                      <a:pt x="201" y="34"/>
                      <a:pt x="201" y="32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3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3"/>
                      <a:pt x="266" y="16"/>
                    </a:cubicBezTo>
                    <a:lnTo>
                      <a:pt x="26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8"/>
              <p:cNvSpPr>
                <a:spLocks noEditPoints="1"/>
              </p:cNvSpPr>
              <p:nvPr/>
            </p:nvSpPr>
            <p:spPr bwMode="gray">
              <a:xfrm>
                <a:off x="4824028" y="5023488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9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9 h 79"/>
                  <a:gd name="T16" fmla="*/ 273 w 281"/>
                  <a:gd name="T17" fmla="*/ 0 h 79"/>
                  <a:gd name="T18" fmla="*/ 14 w 281"/>
                  <a:gd name="T19" fmla="*/ 68 h 79"/>
                  <a:gd name="T20" fmla="*/ 11 w 281"/>
                  <a:gd name="T21" fmla="*/ 71 h 79"/>
                  <a:gd name="T22" fmla="*/ 8 w 281"/>
                  <a:gd name="T23" fmla="*/ 68 h 79"/>
                  <a:gd name="T24" fmla="*/ 8 w 281"/>
                  <a:gd name="T25" fmla="*/ 11 h 79"/>
                  <a:gd name="T26" fmla="*/ 11 w 281"/>
                  <a:gd name="T27" fmla="*/ 8 h 79"/>
                  <a:gd name="T28" fmla="*/ 14 w 281"/>
                  <a:gd name="T29" fmla="*/ 11 h 79"/>
                  <a:gd name="T30" fmla="*/ 14 w 281"/>
                  <a:gd name="T31" fmla="*/ 68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6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7 h 79"/>
                  <a:gd name="T46" fmla="*/ 205 w 281"/>
                  <a:gd name="T47" fmla="*/ 67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3 h 79"/>
                  <a:gd name="T54" fmla="*/ 262 w 281"/>
                  <a:gd name="T55" fmla="*/ 43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3 h 79"/>
                  <a:gd name="T62" fmla="*/ 262 w 281"/>
                  <a:gd name="T63" fmla="*/ 37 h 79"/>
                  <a:gd name="T64" fmla="*/ 205 w 281"/>
                  <a:gd name="T65" fmla="*/ 37 h 79"/>
                  <a:gd name="T66" fmla="*/ 201 w 281"/>
                  <a:gd name="T67" fmla="*/ 33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6"/>
                      <a:pt x="281" y="71"/>
                    </a:cubicBezTo>
                    <a:cubicBezTo>
                      <a:pt x="281" y="9"/>
                      <a:pt x="281" y="9"/>
                      <a:pt x="281" y="9"/>
                    </a:cubicBezTo>
                    <a:cubicBezTo>
                      <a:pt x="281" y="4"/>
                      <a:pt x="278" y="0"/>
                      <a:pt x="273" y="0"/>
                    </a:cubicBezTo>
                    <a:close/>
                    <a:moveTo>
                      <a:pt x="14" y="68"/>
                    </a:moveTo>
                    <a:cubicBezTo>
                      <a:pt x="14" y="70"/>
                      <a:pt x="13" y="71"/>
                      <a:pt x="11" y="71"/>
                    </a:cubicBezTo>
                    <a:cubicBezTo>
                      <a:pt x="10" y="71"/>
                      <a:pt x="8" y="70"/>
                      <a:pt x="8" y="6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3" y="8"/>
                      <a:pt x="14" y="9"/>
                      <a:pt x="14" y="11"/>
                    </a:cubicBezTo>
                    <a:lnTo>
                      <a:pt x="14" y="68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6"/>
                      <a:pt x="173" y="16"/>
                    </a:cubicBezTo>
                    <a:cubicBezTo>
                      <a:pt x="178" y="16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7"/>
                      <a:pt x="262" y="67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3" y="67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3"/>
                      <a:pt x="205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4" y="43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3"/>
                    </a:moveTo>
                    <a:cubicBezTo>
                      <a:pt x="266" y="35"/>
                      <a:pt x="264" y="37"/>
                      <a:pt x="262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3" y="37"/>
                      <a:pt x="201" y="35"/>
                      <a:pt x="201" y="33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4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4"/>
                      <a:pt x="266" y="16"/>
                    </a:cubicBezTo>
                    <a:lnTo>
                      <a:pt x="266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7"/>
              <p:cNvSpPr>
                <a:spLocks noEditPoints="1"/>
              </p:cNvSpPr>
              <p:nvPr/>
            </p:nvSpPr>
            <p:spPr bwMode="gray">
              <a:xfrm>
                <a:off x="4824028" y="4907811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8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8 h 79"/>
                  <a:gd name="T16" fmla="*/ 273 w 281"/>
                  <a:gd name="T17" fmla="*/ 0 h 79"/>
                  <a:gd name="T18" fmla="*/ 14 w 281"/>
                  <a:gd name="T19" fmla="*/ 67 h 79"/>
                  <a:gd name="T20" fmla="*/ 11 w 281"/>
                  <a:gd name="T21" fmla="*/ 71 h 79"/>
                  <a:gd name="T22" fmla="*/ 8 w 281"/>
                  <a:gd name="T23" fmla="*/ 67 h 79"/>
                  <a:gd name="T24" fmla="*/ 8 w 281"/>
                  <a:gd name="T25" fmla="*/ 11 h 79"/>
                  <a:gd name="T26" fmla="*/ 11 w 281"/>
                  <a:gd name="T27" fmla="*/ 7 h 79"/>
                  <a:gd name="T28" fmla="*/ 14 w 281"/>
                  <a:gd name="T29" fmla="*/ 11 h 79"/>
                  <a:gd name="T30" fmla="*/ 14 w 281"/>
                  <a:gd name="T31" fmla="*/ 67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5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6 h 79"/>
                  <a:gd name="T46" fmla="*/ 205 w 281"/>
                  <a:gd name="T47" fmla="*/ 66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2 h 79"/>
                  <a:gd name="T54" fmla="*/ 262 w 281"/>
                  <a:gd name="T55" fmla="*/ 42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2 h 79"/>
                  <a:gd name="T62" fmla="*/ 262 w 281"/>
                  <a:gd name="T63" fmla="*/ 36 h 79"/>
                  <a:gd name="T64" fmla="*/ 205 w 281"/>
                  <a:gd name="T65" fmla="*/ 36 h 79"/>
                  <a:gd name="T66" fmla="*/ 201 w 281"/>
                  <a:gd name="T67" fmla="*/ 32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5"/>
                      <a:pt x="281" y="71"/>
                    </a:cubicBezTo>
                    <a:cubicBezTo>
                      <a:pt x="281" y="8"/>
                      <a:pt x="281" y="8"/>
                      <a:pt x="281" y="8"/>
                    </a:cubicBezTo>
                    <a:cubicBezTo>
                      <a:pt x="281" y="3"/>
                      <a:pt x="278" y="0"/>
                      <a:pt x="273" y="0"/>
                    </a:cubicBezTo>
                    <a:close/>
                    <a:moveTo>
                      <a:pt x="14" y="67"/>
                    </a:moveTo>
                    <a:cubicBezTo>
                      <a:pt x="14" y="69"/>
                      <a:pt x="13" y="71"/>
                      <a:pt x="11" y="71"/>
                    </a:cubicBezTo>
                    <a:cubicBezTo>
                      <a:pt x="10" y="71"/>
                      <a:pt x="8" y="69"/>
                      <a:pt x="8" y="6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7"/>
                      <a:pt x="11" y="7"/>
                    </a:cubicBezTo>
                    <a:cubicBezTo>
                      <a:pt x="13" y="7"/>
                      <a:pt x="14" y="9"/>
                      <a:pt x="14" y="11"/>
                    </a:cubicBezTo>
                    <a:lnTo>
                      <a:pt x="14" y="67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5"/>
                      <a:pt x="173" y="15"/>
                    </a:cubicBezTo>
                    <a:cubicBezTo>
                      <a:pt x="178" y="15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6"/>
                      <a:pt x="262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3" y="66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2"/>
                      <a:pt x="205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4" y="42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2"/>
                    </a:moveTo>
                    <a:cubicBezTo>
                      <a:pt x="266" y="34"/>
                      <a:pt x="264" y="36"/>
                      <a:pt x="26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03" y="36"/>
                      <a:pt x="201" y="34"/>
                      <a:pt x="201" y="32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3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3"/>
                      <a:pt x="266" y="16"/>
                    </a:cubicBezTo>
                    <a:lnTo>
                      <a:pt x="26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8" name="Freeform 8"/>
              <p:cNvSpPr>
                <a:spLocks noEditPoints="1"/>
              </p:cNvSpPr>
              <p:nvPr/>
            </p:nvSpPr>
            <p:spPr bwMode="gray">
              <a:xfrm>
                <a:off x="4824028" y="4797152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9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9 h 79"/>
                  <a:gd name="T16" fmla="*/ 273 w 281"/>
                  <a:gd name="T17" fmla="*/ 0 h 79"/>
                  <a:gd name="T18" fmla="*/ 14 w 281"/>
                  <a:gd name="T19" fmla="*/ 68 h 79"/>
                  <a:gd name="T20" fmla="*/ 11 w 281"/>
                  <a:gd name="T21" fmla="*/ 71 h 79"/>
                  <a:gd name="T22" fmla="*/ 8 w 281"/>
                  <a:gd name="T23" fmla="*/ 68 h 79"/>
                  <a:gd name="T24" fmla="*/ 8 w 281"/>
                  <a:gd name="T25" fmla="*/ 11 h 79"/>
                  <a:gd name="T26" fmla="*/ 11 w 281"/>
                  <a:gd name="T27" fmla="*/ 8 h 79"/>
                  <a:gd name="T28" fmla="*/ 14 w 281"/>
                  <a:gd name="T29" fmla="*/ 11 h 79"/>
                  <a:gd name="T30" fmla="*/ 14 w 281"/>
                  <a:gd name="T31" fmla="*/ 68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6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7 h 79"/>
                  <a:gd name="T46" fmla="*/ 205 w 281"/>
                  <a:gd name="T47" fmla="*/ 67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3 h 79"/>
                  <a:gd name="T54" fmla="*/ 262 w 281"/>
                  <a:gd name="T55" fmla="*/ 43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3 h 79"/>
                  <a:gd name="T62" fmla="*/ 262 w 281"/>
                  <a:gd name="T63" fmla="*/ 37 h 79"/>
                  <a:gd name="T64" fmla="*/ 205 w 281"/>
                  <a:gd name="T65" fmla="*/ 37 h 79"/>
                  <a:gd name="T66" fmla="*/ 201 w 281"/>
                  <a:gd name="T67" fmla="*/ 33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6"/>
                      <a:pt x="281" y="71"/>
                    </a:cubicBezTo>
                    <a:cubicBezTo>
                      <a:pt x="281" y="9"/>
                      <a:pt x="281" y="9"/>
                      <a:pt x="281" y="9"/>
                    </a:cubicBezTo>
                    <a:cubicBezTo>
                      <a:pt x="281" y="4"/>
                      <a:pt x="278" y="0"/>
                      <a:pt x="273" y="0"/>
                    </a:cubicBezTo>
                    <a:close/>
                    <a:moveTo>
                      <a:pt x="14" y="68"/>
                    </a:moveTo>
                    <a:cubicBezTo>
                      <a:pt x="14" y="70"/>
                      <a:pt x="13" y="71"/>
                      <a:pt x="11" y="71"/>
                    </a:cubicBezTo>
                    <a:cubicBezTo>
                      <a:pt x="10" y="71"/>
                      <a:pt x="8" y="70"/>
                      <a:pt x="8" y="6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3" y="8"/>
                      <a:pt x="14" y="9"/>
                      <a:pt x="14" y="11"/>
                    </a:cubicBezTo>
                    <a:lnTo>
                      <a:pt x="14" y="68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6"/>
                      <a:pt x="173" y="16"/>
                    </a:cubicBezTo>
                    <a:cubicBezTo>
                      <a:pt x="178" y="16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7"/>
                      <a:pt x="262" y="67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3" y="67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3"/>
                      <a:pt x="205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4" y="43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3"/>
                    </a:moveTo>
                    <a:cubicBezTo>
                      <a:pt x="266" y="35"/>
                      <a:pt x="264" y="37"/>
                      <a:pt x="262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3" y="37"/>
                      <a:pt x="201" y="35"/>
                      <a:pt x="201" y="33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4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4"/>
                      <a:pt x="266" y="16"/>
                    </a:cubicBezTo>
                    <a:lnTo>
                      <a:pt x="266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1" name="Gruppieren 79"/>
            <p:cNvGrpSpPr/>
            <p:nvPr/>
          </p:nvGrpSpPr>
          <p:grpSpPr bwMode="gray">
            <a:xfrm>
              <a:off x="7478793" y="3496666"/>
              <a:ext cx="334496" cy="427108"/>
              <a:chOff x="4824028" y="4797152"/>
              <a:chExt cx="338604" cy="432355"/>
            </a:xfrm>
          </p:grpSpPr>
          <p:sp>
            <p:nvSpPr>
              <p:cNvPr id="31" name="Freeform 7"/>
              <p:cNvSpPr>
                <a:spLocks noEditPoints="1"/>
              </p:cNvSpPr>
              <p:nvPr/>
            </p:nvSpPr>
            <p:spPr bwMode="gray">
              <a:xfrm>
                <a:off x="4824028" y="5134147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8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8 h 79"/>
                  <a:gd name="T16" fmla="*/ 273 w 281"/>
                  <a:gd name="T17" fmla="*/ 0 h 79"/>
                  <a:gd name="T18" fmla="*/ 14 w 281"/>
                  <a:gd name="T19" fmla="*/ 67 h 79"/>
                  <a:gd name="T20" fmla="*/ 11 w 281"/>
                  <a:gd name="T21" fmla="*/ 71 h 79"/>
                  <a:gd name="T22" fmla="*/ 8 w 281"/>
                  <a:gd name="T23" fmla="*/ 67 h 79"/>
                  <a:gd name="T24" fmla="*/ 8 w 281"/>
                  <a:gd name="T25" fmla="*/ 11 h 79"/>
                  <a:gd name="T26" fmla="*/ 11 w 281"/>
                  <a:gd name="T27" fmla="*/ 7 h 79"/>
                  <a:gd name="T28" fmla="*/ 14 w 281"/>
                  <a:gd name="T29" fmla="*/ 11 h 79"/>
                  <a:gd name="T30" fmla="*/ 14 w 281"/>
                  <a:gd name="T31" fmla="*/ 67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5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6 h 79"/>
                  <a:gd name="T46" fmla="*/ 205 w 281"/>
                  <a:gd name="T47" fmla="*/ 66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2 h 79"/>
                  <a:gd name="T54" fmla="*/ 262 w 281"/>
                  <a:gd name="T55" fmla="*/ 42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2 h 79"/>
                  <a:gd name="T62" fmla="*/ 262 w 281"/>
                  <a:gd name="T63" fmla="*/ 36 h 79"/>
                  <a:gd name="T64" fmla="*/ 205 w 281"/>
                  <a:gd name="T65" fmla="*/ 36 h 79"/>
                  <a:gd name="T66" fmla="*/ 201 w 281"/>
                  <a:gd name="T67" fmla="*/ 32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5"/>
                      <a:pt x="281" y="71"/>
                    </a:cubicBezTo>
                    <a:cubicBezTo>
                      <a:pt x="281" y="8"/>
                      <a:pt x="281" y="8"/>
                      <a:pt x="281" y="8"/>
                    </a:cubicBezTo>
                    <a:cubicBezTo>
                      <a:pt x="281" y="3"/>
                      <a:pt x="278" y="0"/>
                      <a:pt x="273" y="0"/>
                    </a:cubicBezTo>
                    <a:close/>
                    <a:moveTo>
                      <a:pt x="14" y="67"/>
                    </a:moveTo>
                    <a:cubicBezTo>
                      <a:pt x="14" y="69"/>
                      <a:pt x="13" y="71"/>
                      <a:pt x="11" y="71"/>
                    </a:cubicBezTo>
                    <a:cubicBezTo>
                      <a:pt x="10" y="71"/>
                      <a:pt x="8" y="69"/>
                      <a:pt x="8" y="6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7"/>
                      <a:pt x="11" y="7"/>
                    </a:cubicBezTo>
                    <a:cubicBezTo>
                      <a:pt x="13" y="7"/>
                      <a:pt x="14" y="9"/>
                      <a:pt x="14" y="11"/>
                    </a:cubicBezTo>
                    <a:lnTo>
                      <a:pt x="14" y="67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5"/>
                      <a:pt x="173" y="15"/>
                    </a:cubicBezTo>
                    <a:cubicBezTo>
                      <a:pt x="178" y="15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6"/>
                      <a:pt x="262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3" y="66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2"/>
                      <a:pt x="205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4" y="42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2"/>
                    </a:moveTo>
                    <a:cubicBezTo>
                      <a:pt x="266" y="34"/>
                      <a:pt x="264" y="36"/>
                      <a:pt x="26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03" y="36"/>
                      <a:pt x="201" y="34"/>
                      <a:pt x="201" y="32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3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3"/>
                      <a:pt x="266" y="16"/>
                    </a:cubicBezTo>
                    <a:lnTo>
                      <a:pt x="26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8"/>
              <p:cNvSpPr>
                <a:spLocks noEditPoints="1"/>
              </p:cNvSpPr>
              <p:nvPr/>
            </p:nvSpPr>
            <p:spPr bwMode="gray">
              <a:xfrm>
                <a:off x="4824028" y="5023488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9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9 h 79"/>
                  <a:gd name="T16" fmla="*/ 273 w 281"/>
                  <a:gd name="T17" fmla="*/ 0 h 79"/>
                  <a:gd name="T18" fmla="*/ 14 w 281"/>
                  <a:gd name="T19" fmla="*/ 68 h 79"/>
                  <a:gd name="T20" fmla="*/ 11 w 281"/>
                  <a:gd name="T21" fmla="*/ 71 h 79"/>
                  <a:gd name="T22" fmla="*/ 8 w 281"/>
                  <a:gd name="T23" fmla="*/ 68 h 79"/>
                  <a:gd name="T24" fmla="*/ 8 w 281"/>
                  <a:gd name="T25" fmla="*/ 11 h 79"/>
                  <a:gd name="T26" fmla="*/ 11 w 281"/>
                  <a:gd name="T27" fmla="*/ 8 h 79"/>
                  <a:gd name="T28" fmla="*/ 14 w 281"/>
                  <a:gd name="T29" fmla="*/ 11 h 79"/>
                  <a:gd name="T30" fmla="*/ 14 w 281"/>
                  <a:gd name="T31" fmla="*/ 68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6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7 h 79"/>
                  <a:gd name="T46" fmla="*/ 205 w 281"/>
                  <a:gd name="T47" fmla="*/ 67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3 h 79"/>
                  <a:gd name="T54" fmla="*/ 262 w 281"/>
                  <a:gd name="T55" fmla="*/ 43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3 h 79"/>
                  <a:gd name="T62" fmla="*/ 262 w 281"/>
                  <a:gd name="T63" fmla="*/ 37 h 79"/>
                  <a:gd name="T64" fmla="*/ 205 w 281"/>
                  <a:gd name="T65" fmla="*/ 37 h 79"/>
                  <a:gd name="T66" fmla="*/ 201 w 281"/>
                  <a:gd name="T67" fmla="*/ 33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6"/>
                      <a:pt x="281" y="71"/>
                    </a:cubicBezTo>
                    <a:cubicBezTo>
                      <a:pt x="281" y="9"/>
                      <a:pt x="281" y="9"/>
                      <a:pt x="281" y="9"/>
                    </a:cubicBezTo>
                    <a:cubicBezTo>
                      <a:pt x="281" y="4"/>
                      <a:pt x="278" y="0"/>
                      <a:pt x="273" y="0"/>
                    </a:cubicBezTo>
                    <a:close/>
                    <a:moveTo>
                      <a:pt x="14" y="68"/>
                    </a:moveTo>
                    <a:cubicBezTo>
                      <a:pt x="14" y="70"/>
                      <a:pt x="13" y="71"/>
                      <a:pt x="11" y="71"/>
                    </a:cubicBezTo>
                    <a:cubicBezTo>
                      <a:pt x="10" y="71"/>
                      <a:pt x="8" y="70"/>
                      <a:pt x="8" y="6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3" y="8"/>
                      <a:pt x="14" y="9"/>
                      <a:pt x="14" y="11"/>
                    </a:cubicBezTo>
                    <a:lnTo>
                      <a:pt x="14" y="68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6"/>
                      <a:pt x="173" y="16"/>
                    </a:cubicBezTo>
                    <a:cubicBezTo>
                      <a:pt x="178" y="16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7"/>
                      <a:pt x="262" y="67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3" y="67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3"/>
                      <a:pt x="205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4" y="43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3"/>
                    </a:moveTo>
                    <a:cubicBezTo>
                      <a:pt x="266" y="35"/>
                      <a:pt x="264" y="37"/>
                      <a:pt x="262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3" y="37"/>
                      <a:pt x="201" y="35"/>
                      <a:pt x="201" y="33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4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4"/>
                      <a:pt x="266" y="16"/>
                    </a:cubicBezTo>
                    <a:lnTo>
                      <a:pt x="266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7"/>
              <p:cNvSpPr>
                <a:spLocks noEditPoints="1"/>
              </p:cNvSpPr>
              <p:nvPr/>
            </p:nvSpPr>
            <p:spPr bwMode="gray">
              <a:xfrm>
                <a:off x="4824028" y="4907811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8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8 h 79"/>
                  <a:gd name="T16" fmla="*/ 273 w 281"/>
                  <a:gd name="T17" fmla="*/ 0 h 79"/>
                  <a:gd name="T18" fmla="*/ 14 w 281"/>
                  <a:gd name="T19" fmla="*/ 67 h 79"/>
                  <a:gd name="T20" fmla="*/ 11 w 281"/>
                  <a:gd name="T21" fmla="*/ 71 h 79"/>
                  <a:gd name="T22" fmla="*/ 8 w 281"/>
                  <a:gd name="T23" fmla="*/ 67 h 79"/>
                  <a:gd name="T24" fmla="*/ 8 w 281"/>
                  <a:gd name="T25" fmla="*/ 11 h 79"/>
                  <a:gd name="T26" fmla="*/ 11 w 281"/>
                  <a:gd name="T27" fmla="*/ 7 h 79"/>
                  <a:gd name="T28" fmla="*/ 14 w 281"/>
                  <a:gd name="T29" fmla="*/ 11 h 79"/>
                  <a:gd name="T30" fmla="*/ 14 w 281"/>
                  <a:gd name="T31" fmla="*/ 67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5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6 h 79"/>
                  <a:gd name="T46" fmla="*/ 205 w 281"/>
                  <a:gd name="T47" fmla="*/ 66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2 h 79"/>
                  <a:gd name="T54" fmla="*/ 262 w 281"/>
                  <a:gd name="T55" fmla="*/ 42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2 h 79"/>
                  <a:gd name="T62" fmla="*/ 262 w 281"/>
                  <a:gd name="T63" fmla="*/ 36 h 79"/>
                  <a:gd name="T64" fmla="*/ 205 w 281"/>
                  <a:gd name="T65" fmla="*/ 36 h 79"/>
                  <a:gd name="T66" fmla="*/ 201 w 281"/>
                  <a:gd name="T67" fmla="*/ 32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5"/>
                      <a:pt x="281" y="71"/>
                    </a:cubicBezTo>
                    <a:cubicBezTo>
                      <a:pt x="281" y="8"/>
                      <a:pt x="281" y="8"/>
                      <a:pt x="281" y="8"/>
                    </a:cubicBezTo>
                    <a:cubicBezTo>
                      <a:pt x="281" y="3"/>
                      <a:pt x="278" y="0"/>
                      <a:pt x="273" y="0"/>
                    </a:cubicBezTo>
                    <a:close/>
                    <a:moveTo>
                      <a:pt x="14" y="67"/>
                    </a:moveTo>
                    <a:cubicBezTo>
                      <a:pt x="14" y="69"/>
                      <a:pt x="13" y="71"/>
                      <a:pt x="11" y="71"/>
                    </a:cubicBezTo>
                    <a:cubicBezTo>
                      <a:pt x="10" y="71"/>
                      <a:pt x="8" y="69"/>
                      <a:pt x="8" y="6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7"/>
                      <a:pt x="11" y="7"/>
                    </a:cubicBezTo>
                    <a:cubicBezTo>
                      <a:pt x="13" y="7"/>
                      <a:pt x="14" y="9"/>
                      <a:pt x="14" y="11"/>
                    </a:cubicBezTo>
                    <a:lnTo>
                      <a:pt x="14" y="67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5"/>
                      <a:pt x="173" y="15"/>
                    </a:cubicBezTo>
                    <a:cubicBezTo>
                      <a:pt x="178" y="15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6"/>
                      <a:pt x="262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3" y="66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2"/>
                      <a:pt x="205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4" y="42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2"/>
                    </a:moveTo>
                    <a:cubicBezTo>
                      <a:pt x="266" y="34"/>
                      <a:pt x="264" y="36"/>
                      <a:pt x="26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03" y="36"/>
                      <a:pt x="201" y="34"/>
                      <a:pt x="201" y="32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3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3"/>
                      <a:pt x="266" y="16"/>
                    </a:cubicBezTo>
                    <a:lnTo>
                      <a:pt x="26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8"/>
              <p:cNvSpPr>
                <a:spLocks noEditPoints="1"/>
              </p:cNvSpPr>
              <p:nvPr/>
            </p:nvSpPr>
            <p:spPr bwMode="gray">
              <a:xfrm>
                <a:off x="4824028" y="4797152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9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9 h 79"/>
                  <a:gd name="T16" fmla="*/ 273 w 281"/>
                  <a:gd name="T17" fmla="*/ 0 h 79"/>
                  <a:gd name="T18" fmla="*/ 14 w 281"/>
                  <a:gd name="T19" fmla="*/ 68 h 79"/>
                  <a:gd name="T20" fmla="*/ 11 w 281"/>
                  <a:gd name="T21" fmla="*/ 71 h 79"/>
                  <a:gd name="T22" fmla="*/ 8 w 281"/>
                  <a:gd name="T23" fmla="*/ 68 h 79"/>
                  <a:gd name="T24" fmla="*/ 8 w 281"/>
                  <a:gd name="T25" fmla="*/ 11 h 79"/>
                  <a:gd name="T26" fmla="*/ 11 w 281"/>
                  <a:gd name="T27" fmla="*/ 8 h 79"/>
                  <a:gd name="T28" fmla="*/ 14 w 281"/>
                  <a:gd name="T29" fmla="*/ 11 h 79"/>
                  <a:gd name="T30" fmla="*/ 14 w 281"/>
                  <a:gd name="T31" fmla="*/ 68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6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7 h 79"/>
                  <a:gd name="T46" fmla="*/ 205 w 281"/>
                  <a:gd name="T47" fmla="*/ 67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3 h 79"/>
                  <a:gd name="T54" fmla="*/ 262 w 281"/>
                  <a:gd name="T55" fmla="*/ 43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3 h 79"/>
                  <a:gd name="T62" fmla="*/ 262 w 281"/>
                  <a:gd name="T63" fmla="*/ 37 h 79"/>
                  <a:gd name="T64" fmla="*/ 205 w 281"/>
                  <a:gd name="T65" fmla="*/ 37 h 79"/>
                  <a:gd name="T66" fmla="*/ 201 w 281"/>
                  <a:gd name="T67" fmla="*/ 33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6"/>
                      <a:pt x="281" y="71"/>
                    </a:cubicBezTo>
                    <a:cubicBezTo>
                      <a:pt x="281" y="9"/>
                      <a:pt x="281" y="9"/>
                      <a:pt x="281" y="9"/>
                    </a:cubicBezTo>
                    <a:cubicBezTo>
                      <a:pt x="281" y="4"/>
                      <a:pt x="278" y="0"/>
                      <a:pt x="273" y="0"/>
                    </a:cubicBezTo>
                    <a:close/>
                    <a:moveTo>
                      <a:pt x="14" y="68"/>
                    </a:moveTo>
                    <a:cubicBezTo>
                      <a:pt x="14" y="70"/>
                      <a:pt x="13" y="71"/>
                      <a:pt x="11" y="71"/>
                    </a:cubicBezTo>
                    <a:cubicBezTo>
                      <a:pt x="10" y="71"/>
                      <a:pt x="8" y="70"/>
                      <a:pt x="8" y="6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3" y="8"/>
                      <a:pt x="14" y="9"/>
                      <a:pt x="14" y="11"/>
                    </a:cubicBezTo>
                    <a:lnTo>
                      <a:pt x="14" y="68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6"/>
                      <a:pt x="173" y="16"/>
                    </a:cubicBezTo>
                    <a:cubicBezTo>
                      <a:pt x="178" y="16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7"/>
                      <a:pt x="262" y="67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3" y="67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3"/>
                      <a:pt x="205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4" y="43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3"/>
                    </a:moveTo>
                    <a:cubicBezTo>
                      <a:pt x="266" y="35"/>
                      <a:pt x="264" y="37"/>
                      <a:pt x="262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3" y="37"/>
                      <a:pt x="201" y="35"/>
                      <a:pt x="201" y="33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4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4"/>
                      <a:pt x="266" y="16"/>
                    </a:cubicBezTo>
                    <a:lnTo>
                      <a:pt x="266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2" name="Gerade Verbindung 25"/>
            <p:cNvCxnSpPr/>
            <p:nvPr/>
          </p:nvCxnSpPr>
          <p:spPr bwMode="gray">
            <a:xfrm>
              <a:off x="7383750" y="2744800"/>
              <a:ext cx="0" cy="504180"/>
            </a:xfrm>
            <a:prstGeom prst="line">
              <a:avLst/>
            </a:prstGeom>
            <a:noFill/>
            <a:ln w="19050" cap="rnd" cmpd="sng" algn="ctr">
              <a:solidFill>
                <a:srgbClr val="94509E"/>
              </a:solidFill>
              <a:prstDash val="sysDot"/>
              <a:headEnd w="sm" len="sm"/>
              <a:tailEnd type="oval" w="med" len="med"/>
            </a:ln>
            <a:effectLst/>
          </p:spPr>
        </p:cxnSp>
        <p:grpSp>
          <p:nvGrpSpPr>
            <p:cNvPr id="23" name="Gruppieren 128"/>
            <p:cNvGrpSpPr/>
            <p:nvPr/>
          </p:nvGrpSpPr>
          <p:grpSpPr bwMode="gray">
            <a:xfrm>
              <a:off x="8003372" y="3496666"/>
              <a:ext cx="334496" cy="427108"/>
              <a:chOff x="4824028" y="4797152"/>
              <a:chExt cx="338604" cy="432355"/>
            </a:xfrm>
          </p:grpSpPr>
          <p:sp>
            <p:nvSpPr>
              <p:cNvPr id="27" name="Freeform 7"/>
              <p:cNvSpPr>
                <a:spLocks noEditPoints="1"/>
              </p:cNvSpPr>
              <p:nvPr/>
            </p:nvSpPr>
            <p:spPr bwMode="gray">
              <a:xfrm>
                <a:off x="4824028" y="5134147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8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8 h 79"/>
                  <a:gd name="T16" fmla="*/ 273 w 281"/>
                  <a:gd name="T17" fmla="*/ 0 h 79"/>
                  <a:gd name="T18" fmla="*/ 14 w 281"/>
                  <a:gd name="T19" fmla="*/ 67 h 79"/>
                  <a:gd name="T20" fmla="*/ 11 w 281"/>
                  <a:gd name="T21" fmla="*/ 71 h 79"/>
                  <a:gd name="T22" fmla="*/ 8 w 281"/>
                  <a:gd name="T23" fmla="*/ 67 h 79"/>
                  <a:gd name="T24" fmla="*/ 8 w 281"/>
                  <a:gd name="T25" fmla="*/ 11 h 79"/>
                  <a:gd name="T26" fmla="*/ 11 w 281"/>
                  <a:gd name="T27" fmla="*/ 7 h 79"/>
                  <a:gd name="T28" fmla="*/ 14 w 281"/>
                  <a:gd name="T29" fmla="*/ 11 h 79"/>
                  <a:gd name="T30" fmla="*/ 14 w 281"/>
                  <a:gd name="T31" fmla="*/ 67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5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6 h 79"/>
                  <a:gd name="T46" fmla="*/ 205 w 281"/>
                  <a:gd name="T47" fmla="*/ 66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2 h 79"/>
                  <a:gd name="T54" fmla="*/ 262 w 281"/>
                  <a:gd name="T55" fmla="*/ 42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2 h 79"/>
                  <a:gd name="T62" fmla="*/ 262 w 281"/>
                  <a:gd name="T63" fmla="*/ 36 h 79"/>
                  <a:gd name="T64" fmla="*/ 205 w 281"/>
                  <a:gd name="T65" fmla="*/ 36 h 79"/>
                  <a:gd name="T66" fmla="*/ 201 w 281"/>
                  <a:gd name="T67" fmla="*/ 32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5"/>
                      <a:pt x="281" y="71"/>
                    </a:cubicBezTo>
                    <a:cubicBezTo>
                      <a:pt x="281" y="8"/>
                      <a:pt x="281" y="8"/>
                      <a:pt x="281" y="8"/>
                    </a:cubicBezTo>
                    <a:cubicBezTo>
                      <a:pt x="281" y="3"/>
                      <a:pt x="278" y="0"/>
                      <a:pt x="273" y="0"/>
                    </a:cubicBezTo>
                    <a:close/>
                    <a:moveTo>
                      <a:pt x="14" y="67"/>
                    </a:moveTo>
                    <a:cubicBezTo>
                      <a:pt x="14" y="69"/>
                      <a:pt x="13" y="71"/>
                      <a:pt x="11" y="71"/>
                    </a:cubicBezTo>
                    <a:cubicBezTo>
                      <a:pt x="10" y="71"/>
                      <a:pt x="8" y="69"/>
                      <a:pt x="8" y="6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7"/>
                      <a:pt x="11" y="7"/>
                    </a:cubicBezTo>
                    <a:cubicBezTo>
                      <a:pt x="13" y="7"/>
                      <a:pt x="14" y="9"/>
                      <a:pt x="14" y="11"/>
                    </a:cubicBezTo>
                    <a:lnTo>
                      <a:pt x="14" y="67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5"/>
                      <a:pt x="173" y="15"/>
                    </a:cubicBezTo>
                    <a:cubicBezTo>
                      <a:pt x="178" y="15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6"/>
                      <a:pt x="262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3" y="66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2"/>
                      <a:pt x="205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4" y="42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2"/>
                    </a:moveTo>
                    <a:cubicBezTo>
                      <a:pt x="266" y="34"/>
                      <a:pt x="264" y="36"/>
                      <a:pt x="26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03" y="36"/>
                      <a:pt x="201" y="34"/>
                      <a:pt x="201" y="32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3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3"/>
                      <a:pt x="266" y="16"/>
                    </a:cubicBezTo>
                    <a:lnTo>
                      <a:pt x="26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8"/>
              <p:cNvSpPr>
                <a:spLocks noEditPoints="1"/>
              </p:cNvSpPr>
              <p:nvPr/>
            </p:nvSpPr>
            <p:spPr bwMode="gray">
              <a:xfrm>
                <a:off x="4824028" y="5023488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9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9 h 79"/>
                  <a:gd name="T16" fmla="*/ 273 w 281"/>
                  <a:gd name="T17" fmla="*/ 0 h 79"/>
                  <a:gd name="T18" fmla="*/ 14 w 281"/>
                  <a:gd name="T19" fmla="*/ 68 h 79"/>
                  <a:gd name="T20" fmla="*/ 11 w 281"/>
                  <a:gd name="T21" fmla="*/ 71 h 79"/>
                  <a:gd name="T22" fmla="*/ 8 w 281"/>
                  <a:gd name="T23" fmla="*/ 68 h 79"/>
                  <a:gd name="T24" fmla="*/ 8 w 281"/>
                  <a:gd name="T25" fmla="*/ 11 h 79"/>
                  <a:gd name="T26" fmla="*/ 11 w 281"/>
                  <a:gd name="T27" fmla="*/ 8 h 79"/>
                  <a:gd name="T28" fmla="*/ 14 w 281"/>
                  <a:gd name="T29" fmla="*/ 11 h 79"/>
                  <a:gd name="T30" fmla="*/ 14 w 281"/>
                  <a:gd name="T31" fmla="*/ 68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6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7 h 79"/>
                  <a:gd name="T46" fmla="*/ 205 w 281"/>
                  <a:gd name="T47" fmla="*/ 67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3 h 79"/>
                  <a:gd name="T54" fmla="*/ 262 w 281"/>
                  <a:gd name="T55" fmla="*/ 43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3 h 79"/>
                  <a:gd name="T62" fmla="*/ 262 w 281"/>
                  <a:gd name="T63" fmla="*/ 37 h 79"/>
                  <a:gd name="T64" fmla="*/ 205 w 281"/>
                  <a:gd name="T65" fmla="*/ 37 h 79"/>
                  <a:gd name="T66" fmla="*/ 201 w 281"/>
                  <a:gd name="T67" fmla="*/ 33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6"/>
                      <a:pt x="281" y="71"/>
                    </a:cubicBezTo>
                    <a:cubicBezTo>
                      <a:pt x="281" y="9"/>
                      <a:pt x="281" y="9"/>
                      <a:pt x="281" y="9"/>
                    </a:cubicBezTo>
                    <a:cubicBezTo>
                      <a:pt x="281" y="4"/>
                      <a:pt x="278" y="0"/>
                      <a:pt x="273" y="0"/>
                    </a:cubicBezTo>
                    <a:close/>
                    <a:moveTo>
                      <a:pt x="14" y="68"/>
                    </a:moveTo>
                    <a:cubicBezTo>
                      <a:pt x="14" y="70"/>
                      <a:pt x="13" y="71"/>
                      <a:pt x="11" y="71"/>
                    </a:cubicBezTo>
                    <a:cubicBezTo>
                      <a:pt x="10" y="71"/>
                      <a:pt x="8" y="70"/>
                      <a:pt x="8" y="6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3" y="8"/>
                      <a:pt x="14" y="9"/>
                      <a:pt x="14" y="11"/>
                    </a:cubicBezTo>
                    <a:lnTo>
                      <a:pt x="14" y="68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6"/>
                      <a:pt x="173" y="16"/>
                    </a:cubicBezTo>
                    <a:cubicBezTo>
                      <a:pt x="178" y="16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7"/>
                      <a:pt x="262" y="67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3" y="67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3"/>
                      <a:pt x="205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4" y="43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3"/>
                    </a:moveTo>
                    <a:cubicBezTo>
                      <a:pt x="266" y="35"/>
                      <a:pt x="264" y="37"/>
                      <a:pt x="262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3" y="37"/>
                      <a:pt x="201" y="35"/>
                      <a:pt x="201" y="33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4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4"/>
                      <a:pt x="266" y="16"/>
                    </a:cubicBezTo>
                    <a:lnTo>
                      <a:pt x="266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Freeform 7"/>
              <p:cNvSpPr>
                <a:spLocks noEditPoints="1"/>
              </p:cNvSpPr>
              <p:nvPr/>
            </p:nvSpPr>
            <p:spPr bwMode="gray">
              <a:xfrm>
                <a:off x="4824028" y="4907811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8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8 h 79"/>
                  <a:gd name="T16" fmla="*/ 273 w 281"/>
                  <a:gd name="T17" fmla="*/ 0 h 79"/>
                  <a:gd name="T18" fmla="*/ 14 w 281"/>
                  <a:gd name="T19" fmla="*/ 67 h 79"/>
                  <a:gd name="T20" fmla="*/ 11 w 281"/>
                  <a:gd name="T21" fmla="*/ 71 h 79"/>
                  <a:gd name="T22" fmla="*/ 8 w 281"/>
                  <a:gd name="T23" fmla="*/ 67 h 79"/>
                  <a:gd name="T24" fmla="*/ 8 w 281"/>
                  <a:gd name="T25" fmla="*/ 11 h 79"/>
                  <a:gd name="T26" fmla="*/ 11 w 281"/>
                  <a:gd name="T27" fmla="*/ 7 h 79"/>
                  <a:gd name="T28" fmla="*/ 14 w 281"/>
                  <a:gd name="T29" fmla="*/ 11 h 79"/>
                  <a:gd name="T30" fmla="*/ 14 w 281"/>
                  <a:gd name="T31" fmla="*/ 67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5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6 h 79"/>
                  <a:gd name="T46" fmla="*/ 205 w 281"/>
                  <a:gd name="T47" fmla="*/ 66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2 h 79"/>
                  <a:gd name="T54" fmla="*/ 262 w 281"/>
                  <a:gd name="T55" fmla="*/ 42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2 h 79"/>
                  <a:gd name="T62" fmla="*/ 262 w 281"/>
                  <a:gd name="T63" fmla="*/ 36 h 79"/>
                  <a:gd name="T64" fmla="*/ 205 w 281"/>
                  <a:gd name="T65" fmla="*/ 36 h 79"/>
                  <a:gd name="T66" fmla="*/ 201 w 281"/>
                  <a:gd name="T67" fmla="*/ 32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2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8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5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5"/>
                      <a:pt x="281" y="71"/>
                    </a:cubicBezTo>
                    <a:cubicBezTo>
                      <a:pt x="281" y="8"/>
                      <a:pt x="281" y="8"/>
                      <a:pt x="281" y="8"/>
                    </a:cubicBezTo>
                    <a:cubicBezTo>
                      <a:pt x="281" y="3"/>
                      <a:pt x="278" y="0"/>
                      <a:pt x="273" y="0"/>
                    </a:cubicBezTo>
                    <a:close/>
                    <a:moveTo>
                      <a:pt x="14" y="67"/>
                    </a:moveTo>
                    <a:cubicBezTo>
                      <a:pt x="14" y="69"/>
                      <a:pt x="13" y="71"/>
                      <a:pt x="11" y="71"/>
                    </a:cubicBezTo>
                    <a:cubicBezTo>
                      <a:pt x="10" y="71"/>
                      <a:pt x="8" y="69"/>
                      <a:pt x="8" y="67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7"/>
                      <a:pt x="11" y="7"/>
                    </a:cubicBezTo>
                    <a:cubicBezTo>
                      <a:pt x="13" y="7"/>
                      <a:pt x="14" y="9"/>
                      <a:pt x="14" y="11"/>
                    </a:cubicBezTo>
                    <a:lnTo>
                      <a:pt x="14" y="67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5"/>
                      <a:pt x="173" y="15"/>
                    </a:cubicBezTo>
                    <a:cubicBezTo>
                      <a:pt x="178" y="15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6"/>
                      <a:pt x="262" y="66"/>
                    </a:cubicBezTo>
                    <a:cubicBezTo>
                      <a:pt x="205" y="66"/>
                      <a:pt x="205" y="66"/>
                      <a:pt x="205" y="66"/>
                    </a:cubicBezTo>
                    <a:cubicBezTo>
                      <a:pt x="203" y="66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2"/>
                      <a:pt x="205" y="42"/>
                    </a:cubicBezTo>
                    <a:cubicBezTo>
                      <a:pt x="262" y="42"/>
                      <a:pt x="262" y="42"/>
                      <a:pt x="262" y="42"/>
                    </a:cubicBezTo>
                    <a:cubicBezTo>
                      <a:pt x="264" y="42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2"/>
                    </a:moveTo>
                    <a:cubicBezTo>
                      <a:pt x="266" y="34"/>
                      <a:pt x="264" y="36"/>
                      <a:pt x="262" y="36"/>
                    </a:cubicBezTo>
                    <a:cubicBezTo>
                      <a:pt x="205" y="36"/>
                      <a:pt x="205" y="36"/>
                      <a:pt x="205" y="36"/>
                    </a:cubicBezTo>
                    <a:cubicBezTo>
                      <a:pt x="203" y="36"/>
                      <a:pt x="201" y="34"/>
                      <a:pt x="201" y="32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3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3"/>
                      <a:pt x="266" y="16"/>
                    </a:cubicBezTo>
                    <a:lnTo>
                      <a:pt x="266" y="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8"/>
              <p:cNvSpPr>
                <a:spLocks noEditPoints="1"/>
              </p:cNvSpPr>
              <p:nvPr/>
            </p:nvSpPr>
            <p:spPr bwMode="gray">
              <a:xfrm>
                <a:off x="4824028" y="4797152"/>
                <a:ext cx="338604" cy="95360"/>
              </a:xfrm>
              <a:custGeom>
                <a:avLst/>
                <a:gdLst>
                  <a:gd name="T0" fmla="*/ 273 w 281"/>
                  <a:gd name="T1" fmla="*/ 0 h 79"/>
                  <a:gd name="T2" fmla="*/ 8 w 281"/>
                  <a:gd name="T3" fmla="*/ 0 h 79"/>
                  <a:gd name="T4" fmla="*/ 0 w 281"/>
                  <a:gd name="T5" fmla="*/ 9 h 79"/>
                  <a:gd name="T6" fmla="*/ 0 w 281"/>
                  <a:gd name="T7" fmla="*/ 71 h 79"/>
                  <a:gd name="T8" fmla="*/ 8 w 281"/>
                  <a:gd name="T9" fmla="*/ 79 h 79"/>
                  <a:gd name="T10" fmla="*/ 273 w 281"/>
                  <a:gd name="T11" fmla="*/ 79 h 79"/>
                  <a:gd name="T12" fmla="*/ 281 w 281"/>
                  <a:gd name="T13" fmla="*/ 71 h 79"/>
                  <a:gd name="T14" fmla="*/ 281 w 281"/>
                  <a:gd name="T15" fmla="*/ 9 h 79"/>
                  <a:gd name="T16" fmla="*/ 273 w 281"/>
                  <a:gd name="T17" fmla="*/ 0 h 79"/>
                  <a:gd name="T18" fmla="*/ 14 w 281"/>
                  <a:gd name="T19" fmla="*/ 68 h 79"/>
                  <a:gd name="T20" fmla="*/ 11 w 281"/>
                  <a:gd name="T21" fmla="*/ 71 h 79"/>
                  <a:gd name="T22" fmla="*/ 8 w 281"/>
                  <a:gd name="T23" fmla="*/ 68 h 79"/>
                  <a:gd name="T24" fmla="*/ 8 w 281"/>
                  <a:gd name="T25" fmla="*/ 11 h 79"/>
                  <a:gd name="T26" fmla="*/ 11 w 281"/>
                  <a:gd name="T27" fmla="*/ 8 h 79"/>
                  <a:gd name="T28" fmla="*/ 14 w 281"/>
                  <a:gd name="T29" fmla="*/ 11 h 79"/>
                  <a:gd name="T30" fmla="*/ 14 w 281"/>
                  <a:gd name="T31" fmla="*/ 68 h 79"/>
                  <a:gd name="T32" fmla="*/ 173 w 281"/>
                  <a:gd name="T33" fmla="*/ 34 h 79"/>
                  <a:gd name="T34" fmla="*/ 164 w 281"/>
                  <a:gd name="T35" fmla="*/ 25 h 79"/>
                  <a:gd name="T36" fmla="*/ 173 w 281"/>
                  <a:gd name="T37" fmla="*/ 16 h 79"/>
                  <a:gd name="T38" fmla="*/ 182 w 281"/>
                  <a:gd name="T39" fmla="*/ 25 h 79"/>
                  <a:gd name="T40" fmla="*/ 173 w 281"/>
                  <a:gd name="T41" fmla="*/ 34 h 79"/>
                  <a:gd name="T42" fmla="*/ 266 w 281"/>
                  <a:gd name="T43" fmla="*/ 63 h 79"/>
                  <a:gd name="T44" fmla="*/ 262 w 281"/>
                  <a:gd name="T45" fmla="*/ 67 h 79"/>
                  <a:gd name="T46" fmla="*/ 205 w 281"/>
                  <a:gd name="T47" fmla="*/ 67 h 79"/>
                  <a:gd name="T48" fmla="*/ 201 w 281"/>
                  <a:gd name="T49" fmla="*/ 63 h 79"/>
                  <a:gd name="T50" fmla="*/ 201 w 281"/>
                  <a:gd name="T51" fmla="*/ 46 h 79"/>
                  <a:gd name="T52" fmla="*/ 205 w 281"/>
                  <a:gd name="T53" fmla="*/ 43 h 79"/>
                  <a:gd name="T54" fmla="*/ 262 w 281"/>
                  <a:gd name="T55" fmla="*/ 43 h 79"/>
                  <a:gd name="T56" fmla="*/ 266 w 281"/>
                  <a:gd name="T57" fmla="*/ 46 h 79"/>
                  <a:gd name="T58" fmla="*/ 266 w 281"/>
                  <a:gd name="T59" fmla="*/ 63 h 79"/>
                  <a:gd name="T60" fmla="*/ 266 w 281"/>
                  <a:gd name="T61" fmla="*/ 33 h 79"/>
                  <a:gd name="T62" fmla="*/ 262 w 281"/>
                  <a:gd name="T63" fmla="*/ 37 h 79"/>
                  <a:gd name="T64" fmla="*/ 205 w 281"/>
                  <a:gd name="T65" fmla="*/ 37 h 79"/>
                  <a:gd name="T66" fmla="*/ 201 w 281"/>
                  <a:gd name="T67" fmla="*/ 33 h 79"/>
                  <a:gd name="T68" fmla="*/ 201 w 281"/>
                  <a:gd name="T69" fmla="*/ 16 h 79"/>
                  <a:gd name="T70" fmla="*/ 205 w 281"/>
                  <a:gd name="T71" fmla="*/ 12 h 79"/>
                  <a:gd name="T72" fmla="*/ 262 w 281"/>
                  <a:gd name="T73" fmla="*/ 12 h 79"/>
                  <a:gd name="T74" fmla="*/ 266 w 281"/>
                  <a:gd name="T75" fmla="*/ 16 h 79"/>
                  <a:gd name="T76" fmla="*/ 266 w 281"/>
                  <a:gd name="T77" fmla="*/ 3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1" h="79">
                    <a:moveTo>
                      <a:pt x="273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71"/>
                      <a:pt x="0" y="71"/>
                      <a:pt x="0" y="71"/>
                    </a:cubicBezTo>
                    <a:cubicBezTo>
                      <a:pt x="0" y="76"/>
                      <a:pt x="4" y="79"/>
                      <a:pt x="8" y="79"/>
                    </a:cubicBezTo>
                    <a:cubicBezTo>
                      <a:pt x="273" y="79"/>
                      <a:pt x="273" y="79"/>
                      <a:pt x="273" y="79"/>
                    </a:cubicBezTo>
                    <a:cubicBezTo>
                      <a:pt x="278" y="79"/>
                      <a:pt x="281" y="76"/>
                      <a:pt x="281" y="71"/>
                    </a:cubicBezTo>
                    <a:cubicBezTo>
                      <a:pt x="281" y="9"/>
                      <a:pt x="281" y="9"/>
                      <a:pt x="281" y="9"/>
                    </a:cubicBezTo>
                    <a:cubicBezTo>
                      <a:pt x="281" y="4"/>
                      <a:pt x="278" y="0"/>
                      <a:pt x="273" y="0"/>
                    </a:cubicBezTo>
                    <a:close/>
                    <a:moveTo>
                      <a:pt x="14" y="68"/>
                    </a:moveTo>
                    <a:cubicBezTo>
                      <a:pt x="14" y="70"/>
                      <a:pt x="13" y="71"/>
                      <a:pt x="11" y="71"/>
                    </a:cubicBezTo>
                    <a:cubicBezTo>
                      <a:pt x="10" y="71"/>
                      <a:pt x="8" y="70"/>
                      <a:pt x="8" y="68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8" y="9"/>
                      <a:pt x="10" y="8"/>
                      <a:pt x="11" y="8"/>
                    </a:cubicBezTo>
                    <a:cubicBezTo>
                      <a:pt x="13" y="8"/>
                      <a:pt x="14" y="9"/>
                      <a:pt x="14" y="11"/>
                    </a:cubicBezTo>
                    <a:lnTo>
                      <a:pt x="14" y="68"/>
                    </a:lnTo>
                    <a:close/>
                    <a:moveTo>
                      <a:pt x="173" y="34"/>
                    </a:moveTo>
                    <a:cubicBezTo>
                      <a:pt x="168" y="34"/>
                      <a:pt x="164" y="30"/>
                      <a:pt x="164" y="25"/>
                    </a:cubicBezTo>
                    <a:cubicBezTo>
                      <a:pt x="164" y="20"/>
                      <a:pt x="168" y="16"/>
                      <a:pt x="173" y="16"/>
                    </a:cubicBezTo>
                    <a:cubicBezTo>
                      <a:pt x="178" y="16"/>
                      <a:pt x="182" y="20"/>
                      <a:pt x="182" y="25"/>
                    </a:cubicBezTo>
                    <a:cubicBezTo>
                      <a:pt x="182" y="30"/>
                      <a:pt x="178" y="34"/>
                      <a:pt x="173" y="34"/>
                    </a:cubicBezTo>
                    <a:close/>
                    <a:moveTo>
                      <a:pt x="266" y="63"/>
                    </a:moveTo>
                    <a:cubicBezTo>
                      <a:pt x="266" y="65"/>
                      <a:pt x="264" y="67"/>
                      <a:pt x="262" y="67"/>
                    </a:cubicBezTo>
                    <a:cubicBezTo>
                      <a:pt x="205" y="67"/>
                      <a:pt x="205" y="67"/>
                      <a:pt x="205" y="67"/>
                    </a:cubicBezTo>
                    <a:cubicBezTo>
                      <a:pt x="203" y="67"/>
                      <a:pt x="201" y="65"/>
                      <a:pt x="201" y="63"/>
                    </a:cubicBezTo>
                    <a:cubicBezTo>
                      <a:pt x="201" y="46"/>
                      <a:pt x="201" y="46"/>
                      <a:pt x="201" y="46"/>
                    </a:cubicBezTo>
                    <a:cubicBezTo>
                      <a:pt x="201" y="44"/>
                      <a:pt x="203" y="43"/>
                      <a:pt x="205" y="43"/>
                    </a:cubicBezTo>
                    <a:cubicBezTo>
                      <a:pt x="262" y="43"/>
                      <a:pt x="262" y="43"/>
                      <a:pt x="262" y="43"/>
                    </a:cubicBezTo>
                    <a:cubicBezTo>
                      <a:pt x="264" y="43"/>
                      <a:pt x="266" y="44"/>
                      <a:pt x="266" y="46"/>
                    </a:cubicBezTo>
                    <a:lnTo>
                      <a:pt x="266" y="63"/>
                    </a:lnTo>
                    <a:close/>
                    <a:moveTo>
                      <a:pt x="266" y="33"/>
                    </a:moveTo>
                    <a:cubicBezTo>
                      <a:pt x="266" y="35"/>
                      <a:pt x="264" y="37"/>
                      <a:pt x="262" y="37"/>
                    </a:cubicBezTo>
                    <a:cubicBezTo>
                      <a:pt x="205" y="37"/>
                      <a:pt x="205" y="37"/>
                      <a:pt x="205" y="37"/>
                    </a:cubicBezTo>
                    <a:cubicBezTo>
                      <a:pt x="203" y="37"/>
                      <a:pt x="201" y="35"/>
                      <a:pt x="201" y="33"/>
                    </a:cubicBezTo>
                    <a:cubicBezTo>
                      <a:pt x="201" y="16"/>
                      <a:pt x="201" y="16"/>
                      <a:pt x="201" y="16"/>
                    </a:cubicBezTo>
                    <a:cubicBezTo>
                      <a:pt x="201" y="14"/>
                      <a:pt x="203" y="12"/>
                      <a:pt x="205" y="12"/>
                    </a:cubicBezTo>
                    <a:cubicBezTo>
                      <a:pt x="262" y="12"/>
                      <a:pt x="262" y="12"/>
                      <a:pt x="262" y="12"/>
                    </a:cubicBezTo>
                    <a:cubicBezTo>
                      <a:pt x="264" y="12"/>
                      <a:pt x="266" y="14"/>
                      <a:pt x="266" y="16"/>
                    </a:cubicBezTo>
                    <a:lnTo>
                      <a:pt x="266" y="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lIns="0" tIns="0" rIns="0" bIns="0" rtlCol="0" anchor="ctr"/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1100" b="1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4" name="Gewinkelte Verbindung 138"/>
            <p:cNvCxnSpPr/>
            <p:nvPr/>
          </p:nvCxnSpPr>
          <p:spPr bwMode="gray">
            <a:xfrm rot="5400000" flipH="1" flipV="1">
              <a:off x="7383751" y="2641501"/>
              <a:ext cx="12700" cy="1574998"/>
            </a:xfrm>
            <a:prstGeom prst="bentConnector3">
              <a:avLst>
                <a:gd name="adj1" fmla="val 1475000"/>
              </a:avLst>
            </a:prstGeom>
            <a:noFill/>
            <a:ln w="19050" cap="rnd" cmpd="sng" algn="ctr">
              <a:solidFill>
                <a:srgbClr val="94509E"/>
              </a:solidFill>
              <a:prstDash val="sysDot"/>
              <a:headEnd type="oval" w="sm" len="sm"/>
              <a:tailEnd type="oval" w="sm" len="sm"/>
            </a:ln>
            <a:effectLst/>
          </p:spPr>
        </p:cxnSp>
        <p:cxnSp>
          <p:nvCxnSpPr>
            <p:cNvPr id="25" name="Gerade Verbindung 25"/>
            <p:cNvCxnSpPr/>
            <p:nvPr/>
          </p:nvCxnSpPr>
          <p:spPr bwMode="gray">
            <a:xfrm>
              <a:off x="7121461" y="3272409"/>
              <a:ext cx="0" cy="162942"/>
            </a:xfrm>
            <a:prstGeom prst="line">
              <a:avLst/>
            </a:prstGeom>
            <a:noFill/>
            <a:ln w="19050" cap="rnd" cmpd="sng" algn="ctr">
              <a:solidFill>
                <a:srgbClr val="94509E"/>
              </a:solidFill>
              <a:prstDash val="sysDot"/>
              <a:headEnd type="none" w="sm" len="sm"/>
              <a:tailEnd type="oval" w="sm" len="sm"/>
            </a:ln>
            <a:effectLst/>
          </p:spPr>
        </p:cxnSp>
        <p:cxnSp>
          <p:nvCxnSpPr>
            <p:cNvPr id="26" name="Gerade Verbindung 25"/>
            <p:cNvCxnSpPr/>
            <p:nvPr/>
          </p:nvCxnSpPr>
          <p:spPr bwMode="gray">
            <a:xfrm>
              <a:off x="7646041" y="3272409"/>
              <a:ext cx="0" cy="162942"/>
            </a:xfrm>
            <a:prstGeom prst="line">
              <a:avLst/>
            </a:prstGeom>
            <a:noFill/>
            <a:ln w="19050" cap="rnd" cmpd="sng" algn="ctr">
              <a:solidFill>
                <a:srgbClr val="94509E"/>
              </a:solidFill>
              <a:prstDash val="sysDot"/>
              <a:headEnd type="none" w="sm" len="sm"/>
              <a:tailEnd type="oval" w="sm" len="sm"/>
            </a:ln>
            <a:effectLst/>
          </p:spPr>
        </p:cxnSp>
      </p:grpSp>
      <p:grpSp>
        <p:nvGrpSpPr>
          <p:cNvPr id="43" name="Gruppieren 177"/>
          <p:cNvGrpSpPr/>
          <p:nvPr/>
        </p:nvGrpSpPr>
        <p:grpSpPr bwMode="gray">
          <a:xfrm>
            <a:off x="4199568" y="4169668"/>
            <a:ext cx="825047" cy="982340"/>
            <a:chOff x="4199568" y="4113076"/>
            <a:chExt cx="825047" cy="982340"/>
          </a:xfrm>
        </p:grpSpPr>
        <p:sp>
          <p:nvSpPr>
            <p:cNvPr id="44" name="Freeform 8"/>
            <p:cNvSpPr>
              <a:spLocks noEditPoints="1"/>
            </p:cNvSpPr>
            <p:nvPr/>
          </p:nvSpPr>
          <p:spPr bwMode="gray">
            <a:xfrm>
              <a:off x="4209251" y="4868515"/>
              <a:ext cx="805680" cy="226901"/>
            </a:xfrm>
            <a:custGeom>
              <a:avLst/>
              <a:gdLst>
                <a:gd name="T0" fmla="*/ 273 w 281"/>
                <a:gd name="T1" fmla="*/ 0 h 79"/>
                <a:gd name="T2" fmla="*/ 8 w 281"/>
                <a:gd name="T3" fmla="*/ 0 h 79"/>
                <a:gd name="T4" fmla="*/ 0 w 281"/>
                <a:gd name="T5" fmla="*/ 9 h 79"/>
                <a:gd name="T6" fmla="*/ 0 w 281"/>
                <a:gd name="T7" fmla="*/ 71 h 79"/>
                <a:gd name="T8" fmla="*/ 8 w 281"/>
                <a:gd name="T9" fmla="*/ 79 h 79"/>
                <a:gd name="T10" fmla="*/ 273 w 281"/>
                <a:gd name="T11" fmla="*/ 79 h 79"/>
                <a:gd name="T12" fmla="*/ 281 w 281"/>
                <a:gd name="T13" fmla="*/ 71 h 79"/>
                <a:gd name="T14" fmla="*/ 281 w 281"/>
                <a:gd name="T15" fmla="*/ 9 h 79"/>
                <a:gd name="T16" fmla="*/ 273 w 281"/>
                <a:gd name="T17" fmla="*/ 0 h 79"/>
                <a:gd name="T18" fmla="*/ 14 w 281"/>
                <a:gd name="T19" fmla="*/ 68 h 79"/>
                <a:gd name="T20" fmla="*/ 11 w 281"/>
                <a:gd name="T21" fmla="*/ 71 h 79"/>
                <a:gd name="T22" fmla="*/ 8 w 281"/>
                <a:gd name="T23" fmla="*/ 68 h 79"/>
                <a:gd name="T24" fmla="*/ 8 w 281"/>
                <a:gd name="T25" fmla="*/ 11 h 79"/>
                <a:gd name="T26" fmla="*/ 11 w 281"/>
                <a:gd name="T27" fmla="*/ 8 h 79"/>
                <a:gd name="T28" fmla="*/ 14 w 281"/>
                <a:gd name="T29" fmla="*/ 11 h 79"/>
                <a:gd name="T30" fmla="*/ 14 w 281"/>
                <a:gd name="T31" fmla="*/ 68 h 79"/>
                <a:gd name="T32" fmla="*/ 173 w 281"/>
                <a:gd name="T33" fmla="*/ 34 h 79"/>
                <a:gd name="T34" fmla="*/ 164 w 281"/>
                <a:gd name="T35" fmla="*/ 25 h 79"/>
                <a:gd name="T36" fmla="*/ 173 w 281"/>
                <a:gd name="T37" fmla="*/ 16 h 79"/>
                <a:gd name="T38" fmla="*/ 182 w 281"/>
                <a:gd name="T39" fmla="*/ 25 h 79"/>
                <a:gd name="T40" fmla="*/ 173 w 281"/>
                <a:gd name="T41" fmla="*/ 34 h 79"/>
                <a:gd name="T42" fmla="*/ 266 w 281"/>
                <a:gd name="T43" fmla="*/ 63 h 79"/>
                <a:gd name="T44" fmla="*/ 262 w 281"/>
                <a:gd name="T45" fmla="*/ 67 h 79"/>
                <a:gd name="T46" fmla="*/ 205 w 281"/>
                <a:gd name="T47" fmla="*/ 67 h 79"/>
                <a:gd name="T48" fmla="*/ 201 w 281"/>
                <a:gd name="T49" fmla="*/ 63 h 79"/>
                <a:gd name="T50" fmla="*/ 201 w 281"/>
                <a:gd name="T51" fmla="*/ 46 h 79"/>
                <a:gd name="T52" fmla="*/ 205 w 281"/>
                <a:gd name="T53" fmla="*/ 43 h 79"/>
                <a:gd name="T54" fmla="*/ 262 w 281"/>
                <a:gd name="T55" fmla="*/ 43 h 79"/>
                <a:gd name="T56" fmla="*/ 266 w 281"/>
                <a:gd name="T57" fmla="*/ 46 h 79"/>
                <a:gd name="T58" fmla="*/ 266 w 281"/>
                <a:gd name="T59" fmla="*/ 63 h 79"/>
                <a:gd name="T60" fmla="*/ 266 w 281"/>
                <a:gd name="T61" fmla="*/ 33 h 79"/>
                <a:gd name="T62" fmla="*/ 262 w 281"/>
                <a:gd name="T63" fmla="*/ 37 h 79"/>
                <a:gd name="T64" fmla="*/ 205 w 281"/>
                <a:gd name="T65" fmla="*/ 37 h 79"/>
                <a:gd name="T66" fmla="*/ 201 w 281"/>
                <a:gd name="T67" fmla="*/ 33 h 79"/>
                <a:gd name="T68" fmla="*/ 201 w 281"/>
                <a:gd name="T69" fmla="*/ 16 h 79"/>
                <a:gd name="T70" fmla="*/ 205 w 281"/>
                <a:gd name="T71" fmla="*/ 12 h 79"/>
                <a:gd name="T72" fmla="*/ 262 w 281"/>
                <a:gd name="T73" fmla="*/ 12 h 79"/>
                <a:gd name="T74" fmla="*/ 266 w 281"/>
                <a:gd name="T75" fmla="*/ 16 h 79"/>
                <a:gd name="T76" fmla="*/ 266 w 281"/>
                <a:gd name="T77" fmla="*/ 3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1" h="79">
                  <a:moveTo>
                    <a:pt x="27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4" y="79"/>
                    <a:pt x="8" y="79"/>
                  </a:cubicBezTo>
                  <a:cubicBezTo>
                    <a:pt x="273" y="79"/>
                    <a:pt x="273" y="79"/>
                    <a:pt x="273" y="79"/>
                  </a:cubicBezTo>
                  <a:cubicBezTo>
                    <a:pt x="278" y="79"/>
                    <a:pt x="281" y="76"/>
                    <a:pt x="281" y="71"/>
                  </a:cubicBezTo>
                  <a:cubicBezTo>
                    <a:pt x="281" y="9"/>
                    <a:pt x="281" y="9"/>
                    <a:pt x="281" y="9"/>
                  </a:cubicBezTo>
                  <a:cubicBezTo>
                    <a:pt x="281" y="4"/>
                    <a:pt x="278" y="0"/>
                    <a:pt x="273" y="0"/>
                  </a:cubicBezTo>
                  <a:close/>
                  <a:moveTo>
                    <a:pt x="14" y="68"/>
                  </a:moveTo>
                  <a:cubicBezTo>
                    <a:pt x="14" y="70"/>
                    <a:pt x="13" y="71"/>
                    <a:pt x="11" y="71"/>
                  </a:cubicBezTo>
                  <a:cubicBezTo>
                    <a:pt x="10" y="71"/>
                    <a:pt x="8" y="70"/>
                    <a:pt x="8" y="68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10" y="8"/>
                    <a:pt x="11" y="8"/>
                  </a:cubicBezTo>
                  <a:cubicBezTo>
                    <a:pt x="13" y="8"/>
                    <a:pt x="14" y="9"/>
                    <a:pt x="14" y="11"/>
                  </a:cubicBezTo>
                  <a:lnTo>
                    <a:pt x="14" y="68"/>
                  </a:lnTo>
                  <a:close/>
                  <a:moveTo>
                    <a:pt x="173" y="34"/>
                  </a:moveTo>
                  <a:cubicBezTo>
                    <a:pt x="168" y="34"/>
                    <a:pt x="164" y="30"/>
                    <a:pt x="164" y="25"/>
                  </a:cubicBezTo>
                  <a:cubicBezTo>
                    <a:pt x="164" y="20"/>
                    <a:pt x="168" y="16"/>
                    <a:pt x="173" y="16"/>
                  </a:cubicBezTo>
                  <a:cubicBezTo>
                    <a:pt x="178" y="16"/>
                    <a:pt x="182" y="20"/>
                    <a:pt x="182" y="25"/>
                  </a:cubicBezTo>
                  <a:cubicBezTo>
                    <a:pt x="182" y="30"/>
                    <a:pt x="178" y="34"/>
                    <a:pt x="173" y="34"/>
                  </a:cubicBezTo>
                  <a:close/>
                  <a:moveTo>
                    <a:pt x="266" y="63"/>
                  </a:moveTo>
                  <a:cubicBezTo>
                    <a:pt x="266" y="65"/>
                    <a:pt x="264" y="67"/>
                    <a:pt x="262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3" y="67"/>
                    <a:pt x="201" y="65"/>
                    <a:pt x="201" y="63"/>
                  </a:cubicBezTo>
                  <a:cubicBezTo>
                    <a:pt x="201" y="46"/>
                    <a:pt x="201" y="46"/>
                    <a:pt x="201" y="46"/>
                  </a:cubicBezTo>
                  <a:cubicBezTo>
                    <a:pt x="201" y="44"/>
                    <a:pt x="203" y="43"/>
                    <a:pt x="205" y="43"/>
                  </a:cubicBezTo>
                  <a:cubicBezTo>
                    <a:pt x="262" y="43"/>
                    <a:pt x="262" y="43"/>
                    <a:pt x="262" y="43"/>
                  </a:cubicBezTo>
                  <a:cubicBezTo>
                    <a:pt x="264" y="43"/>
                    <a:pt x="266" y="44"/>
                    <a:pt x="266" y="46"/>
                  </a:cubicBezTo>
                  <a:lnTo>
                    <a:pt x="266" y="63"/>
                  </a:lnTo>
                  <a:close/>
                  <a:moveTo>
                    <a:pt x="266" y="33"/>
                  </a:moveTo>
                  <a:cubicBezTo>
                    <a:pt x="266" y="35"/>
                    <a:pt x="264" y="37"/>
                    <a:pt x="262" y="37"/>
                  </a:cubicBezTo>
                  <a:cubicBezTo>
                    <a:pt x="205" y="37"/>
                    <a:pt x="205" y="37"/>
                    <a:pt x="205" y="37"/>
                  </a:cubicBezTo>
                  <a:cubicBezTo>
                    <a:pt x="203" y="37"/>
                    <a:pt x="201" y="35"/>
                    <a:pt x="201" y="33"/>
                  </a:cubicBezTo>
                  <a:cubicBezTo>
                    <a:pt x="201" y="16"/>
                    <a:pt x="201" y="16"/>
                    <a:pt x="201" y="16"/>
                  </a:cubicBezTo>
                  <a:cubicBezTo>
                    <a:pt x="201" y="14"/>
                    <a:pt x="203" y="12"/>
                    <a:pt x="205" y="12"/>
                  </a:cubicBezTo>
                  <a:cubicBezTo>
                    <a:pt x="262" y="12"/>
                    <a:pt x="262" y="12"/>
                    <a:pt x="262" y="12"/>
                  </a:cubicBezTo>
                  <a:cubicBezTo>
                    <a:pt x="264" y="12"/>
                    <a:pt x="266" y="14"/>
                    <a:pt x="266" y="16"/>
                  </a:cubicBezTo>
                  <a:lnTo>
                    <a:pt x="266" y="3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 b="1">
                <a:solidFill>
                  <a:schemeClr val="bg1"/>
                </a:solidFill>
              </a:endParaRPr>
            </a:p>
          </p:txBody>
        </p:sp>
        <p:cxnSp>
          <p:nvCxnSpPr>
            <p:cNvPr id="45" name="Gerade Verbindung 66"/>
            <p:cNvCxnSpPr/>
            <p:nvPr/>
          </p:nvCxnSpPr>
          <p:spPr bwMode="gray">
            <a:xfrm>
              <a:off x="4378065" y="4860701"/>
              <a:ext cx="468052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68"/>
            <p:cNvSpPr txBox="1"/>
            <p:nvPr/>
          </p:nvSpPr>
          <p:spPr bwMode="gray">
            <a:xfrm>
              <a:off x="4236811" y="4156113"/>
              <a:ext cx="750560" cy="552450"/>
            </a:xfrm>
            <a:prstGeom prst="rect">
              <a:avLst/>
            </a:prstGeom>
            <a:noFill/>
          </p:spPr>
          <p:txBody>
            <a:bodyPr wrap="square" lIns="72000" tIns="72000" rIns="72000" bIns="72000" rtlCol="0" anchor="ctr">
              <a:noAutofit/>
            </a:bodyPr>
            <a:lstStyle/>
            <a:p>
              <a:pPr indent="-266700"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</a:pPr>
              <a:r>
                <a:rPr lang="de-DE" sz="1000" b="1" dirty="0" smtClean="0">
                  <a:solidFill>
                    <a:schemeClr val="tx2"/>
                  </a:solidFill>
                </a:rPr>
                <a:t>MUSTER</a:t>
              </a:r>
            </a:p>
          </p:txBody>
        </p:sp>
        <p:grpSp>
          <p:nvGrpSpPr>
            <p:cNvPr id="47" name="Gruppieren 159"/>
            <p:cNvGrpSpPr/>
            <p:nvPr/>
          </p:nvGrpSpPr>
          <p:grpSpPr bwMode="gray">
            <a:xfrm>
              <a:off x="4199568" y="4113076"/>
              <a:ext cx="825047" cy="726455"/>
              <a:chOff x="-4140200" y="2493963"/>
              <a:chExt cx="3028950" cy="2667000"/>
            </a:xfrm>
            <a:solidFill>
              <a:schemeClr val="accent2"/>
            </a:solidFill>
          </p:grpSpPr>
          <p:sp>
            <p:nvSpPr>
              <p:cNvPr id="48" name="Freeform 42"/>
              <p:cNvSpPr>
                <a:spLocks noEditPoints="1"/>
              </p:cNvSpPr>
              <p:nvPr/>
            </p:nvSpPr>
            <p:spPr bwMode="gray">
              <a:xfrm>
                <a:off x="-4140200" y="2493963"/>
                <a:ext cx="3028950" cy="2341563"/>
              </a:xfrm>
              <a:custGeom>
                <a:avLst/>
                <a:gdLst/>
                <a:ahLst/>
                <a:cxnLst>
                  <a:cxn ang="0">
                    <a:pos x="733" y="0"/>
                  </a:cxn>
                  <a:cxn ang="0">
                    <a:pos x="76" y="0"/>
                  </a:cxn>
                  <a:cxn ang="0">
                    <a:pos x="0" y="76"/>
                  </a:cxn>
                  <a:cxn ang="0">
                    <a:pos x="0" y="549"/>
                  </a:cxn>
                  <a:cxn ang="0">
                    <a:pos x="76" y="624"/>
                  </a:cxn>
                  <a:cxn ang="0">
                    <a:pos x="733" y="624"/>
                  </a:cxn>
                  <a:cxn ang="0">
                    <a:pos x="808" y="549"/>
                  </a:cxn>
                  <a:cxn ang="0">
                    <a:pos x="808" y="76"/>
                  </a:cxn>
                  <a:cxn ang="0">
                    <a:pos x="733" y="0"/>
                  </a:cxn>
                  <a:cxn ang="0">
                    <a:pos x="763" y="549"/>
                  </a:cxn>
                  <a:cxn ang="0">
                    <a:pos x="733" y="579"/>
                  </a:cxn>
                  <a:cxn ang="0">
                    <a:pos x="76" y="579"/>
                  </a:cxn>
                  <a:cxn ang="0">
                    <a:pos x="46" y="549"/>
                  </a:cxn>
                  <a:cxn ang="0">
                    <a:pos x="46" y="76"/>
                  </a:cxn>
                  <a:cxn ang="0">
                    <a:pos x="76" y="46"/>
                  </a:cxn>
                  <a:cxn ang="0">
                    <a:pos x="733" y="46"/>
                  </a:cxn>
                  <a:cxn ang="0">
                    <a:pos x="763" y="76"/>
                  </a:cxn>
                  <a:cxn ang="0">
                    <a:pos x="763" y="549"/>
                  </a:cxn>
                </a:cxnLst>
                <a:rect l="0" t="0" r="r" b="b"/>
                <a:pathLst>
                  <a:path w="808" h="624">
                    <a:moveTo>
                      <a:pt x="733" y="0"/>
                    </a:moveTo>
                    <a:cubicBezTo>
                      <a:pt x="733" y="0"/>
                      <a:pt x="733" y="0"/>
                      <a:pt x="76" y="0"/>
                    </a:cubicBezTo>
                    <a:cubicBezTo>
                      <a:pt x="34" y="0"/>
                      <a:pt x="0" y="34"/>
                      <a:pt x="0" y="76"/>
                    </a:cubicBezTo>
                    <a:cubicBezTo>
                      <a:pt x="0" y="76"/>
                      <a:pt x="0" y="76"/>
                      <a:pt x="0" y="549"/>
                    </a:cubicBezTo>
                    <a:cubicBezTo>
                      <a:pt x="0" y="591"/>
                      <a:pt x="34" y="624"/>
                      <a:pt x="76" y="624"/>
                    </a:cubicBezTo>
                    <a:cubicBezTo>
                      <a:pt x="76" y="624"/>
                      <a:pt x="76" y="624"/>
                      <a:pt x="733" y="624"/>
                    </a:cubicBezTo>
                    <a:cubicBezTo>
                      <a:pt x="775" y="624"/>
                      <a:pt x="808" y="591"/>
                      <a:pt x="808" y="549"/>
                    </a:cubicBezTo>
                    <a:cubicBezTo>
                      <a:pt x="808" y="76"/>
                      <a:pt x="808" y="76"/>
                      <a:pt x="808" y="76"/>
                    </a:cubicBezTo>
                    <a:cubicBezTo>
                      <a:pt x="808" y="34"/>
                      <a:pt x="775" y="0"/>
                      <a:pt x="733" y="0"/>
                    </a:cubicBezTo>
                    <a:close/>
                    <a:moveTo>
                      <a:pt x="763" y="549"/>
                    </a:moveTo>
                    <a:cubicBezTo>
                      <a:pt x="763" y="566"/>
                      <a:pt x="749" y="579"/>
                      <a:pt x="733" y="579"/>
                    </a:cubicBezTo>
                    <a:cubicBezTo>
                      <a:pt x="76" y="579"/>
                      <a:pt x="76" y="579"/>
                      <a:pt x="76" y="579"/>
                    </a:cubicBezTo>
                    <a:cubicBezTo>
                      <a:pt x="59" y="579"/>
                      <a:pt x="46" y="566"/>
                      <a:pt x="46" y="549"/>
                    </a:cubicBezTo>
                    <a:cubicBezTo>
                      <a:pt x="46" y="76"/>
                      <a:pt x="46" y="76"/>
                      <a:pt x="46" y="76"/>
                    </a:cubicBezTo>
                    <a:cubicBezTo>
                      <a:pt x="46" y="59"/>
                      <a:pt x="59" y="46"/>
                      <a:pt x="76" y="46"/>
                    </a:cubicBezTo>
                    <a:cubicBezTo>
                      <a:pt x="733" y="46"/>
                      <a:pt x="733" y="46"/>
                      <a:pt x="733" y="46"/>
                    </a:cubicBezTo>
                    <a:cubicBezTo>
                      <a:pt x="749" y="46"/>
                      <a:pt x="763" y="59"/>
                      <a:pt x="763" y="76"/>
                    </a:cubicBezTo>
                    <a:lnTo>
                      <a:pt x="763" y="549"/>
                    </a:lnTo>
                    <a:close/>
                  </a:path>
                </a:pathLst>
              </a:custGeom>
              <a:grpFill/>
              <a:ln w="19050" cap="rnd" cmpd="sng" algn="ctr">
                <a:noFill/>
                <a:prstDash val="sysDot"/>
                <a:headEnd type="oval" w="sm" len="sm"/>
                <a:tailEnd type="oval" w="sm" len="sm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  <p:sp>
            <p:nvSpPr>
              <p:cNvPr id="49" name="Freeform 43"/>
              <p:cNvSpPr>
                <a:spLocks/>
              </p:cNvSpPr>
              <p:nvPr/>
            </p:nvSpPr>
            <p:spPr bwMode="gray">
              <a:xfrm>
                <a:off x="-3143250" y="4872038"/>
                <a:ext cx="1016000" cy="288925"/>
              </a:xfrm>
              <a:custGeom>
                <a:avLst/>
                <a:gdLst/>
                <a:ahLst/>
                <a:cxnLst>
                  <a:cxn ang="0">
                    <a:pos x="247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54"/>
                  </a:cxn>
                  <a:cxn ang="0">
                    <a:pos x="24" y="77"/>
                  </a:cxn>
                  <a:cxn ang="0">
                    <a:pos x="247" y="77"/>
                  </a:cxn>
                  <a:cxn ang="0">
                    <a:pos x="271" y="54"/>
                  </a:cxn>
                  <a:cxn ang="0">
                    <a:pos x="271" y="24"/>
                  </a:cxn>
                  <a:cxn ang="0">
                    <a:pos x="247" y="0"/>
                  </a:cxn>
                </a:cxnLst>
                <a:rect l="0" t="0" r="r" b="b"/>
                <a:pathLst>
                  <a:path w="271" h="77">
                    <a:moveTo>
                      <a:pt x="247" y="0"/>
                    </a:moveTo>
                    <a:cubicBezTo>
                      <a:pt x="247" y="0"/>
                      <a:pt x="247" y="0"/>
                      <a:pt x="24" y="0"/>
                    </a:cubicBezTo>
                    <a:cubicBezTo>
                      <a:pt x="12" y="0"/>
                      <a:pt x="0" y="9"/>
                      <a:pt x="0" y="24"/>
                    </a:cubicBezTo>
                    <a:cubicBezTo>
                      <a:pt x="0" y="24"/>
                      <a:pt x="0" y="24"/>
                      <a:pt x="0" y="54"/>
                    </a:cubicBezTo>
                    <a:cubicBezTo>
                      <a:pt x="0" y="68"/>
                      <a:pt x="12" y="77"/>
                      <a:pt x="24" y="77"/>
                    </a:cubicBezTo>
                    <a:cubicBezTo>
                      <a:pt x="24" y="77"/>
                      <a:pt x="24" y="77"/>
                      <a:pt x="247" y="77"/>
                    </a:cubicBezTo>
                    <a:cubicBezTo>
                      <a:pt x="260" y="77"/>
                      <a:pt x="271" y="68"/>
                      <a:pt x="271" y="54"/>
                    </a:cubicBezTo>
                    <a:cubicBezTo>
                      <a:pt x="271" y="24"/>
                      <a:pt x="271" y="24"/>
                      <a:pt x="271" y="24"/>
                    </a:cubicBezTo>
                    <a:cubicBezTo>
                      <a:pt x="271" y="9"/>
                      <a:pt x="260" y="0"/>
                      <a:pt x="247" y="0"/>
                    </a:cubicBezTo>
                    <a:close/>
                  </a:path>
                </a:pathLst>
              </a:custGeom>
              <a:grpFill/>
              <a:ln w="19050" cap="rnd" cmpd="sng" algn="ctr">
                <a:noFill/>
                <a:prstDash val="sysDot"/>
                <a:headEnd type="oval" w="sm" len="sm"/>
                <a:tailEnd type="oval" w="sm" len="sm"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de-DE" sz="2400"/>
              </a:p>
            </p:txBody>
          </p:sp>
        </p:grpSp>
      </p:grpSp>
      <p:grpSp>
        <p:nvGrpSpPr>
          <p:cNvPr id="50" name="Gruppieren 210"/>
          <p:cNvGrpSpPr/>
          <p:nvPr/>
        </p:nvGrpSpPr>
        <p:grpSpPr bwMode="gray">
          <a:xfrm>
            <a:off x="6084168" y="4113076"/>
            <a:ext cx="2294209" cy="1038932"/>
            <a:chOff x="6084168" y="4113076"/>
            <a:chExt cx="2294209" cy="1038932"/>
          </a:xfrm>
        </p:grpSpPr>
        <p:sp>
          <p:nvSpPr>
            <p:cNvPr id="51" name="Textfeld 97"/>
            <p:cNvSpPr txBox="1"/>
            <p:nvPr/>
          </p:nvSpPr>
          <p:spPr bwMode="gray">
            <a:xfrm>
              <a:off x="6729834" y="4159064"/>
              <a:ext cx="1010816" cy="781236"/>
            </a:xfrm>
            <a:prstGeom prst="rect">
              <a:avLst/>
            </a:prstGeom>
            <a:noFill/>
          </p:spPr>
          <p:txBody>
            <a:bodyPr wrap="square" lIns="0" tIns="0" rIns="0" bIns="36000" rtlCol="0" anchor="b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  <a:buClr>
                  <a:schemeClr val="tx2"/>
                </a:buClr>
              </a:pPr>
              <a:r>
                <a:rPr lang="de-DE" sz="1000" b="1" dirty="0" smtClean="0">
                  <a:solidFill>
                    <a:schemeClr val="tx2"/>
                  </a:solidFill>
                </a:rPr>
                <a:t>MUSTER PROGNOSEN</a:t>
              </a:r>
            </a:p>
          </p:txBody>
        </p:sp>
        <p:sp>
          <p:nvSpPr>
            <p:cNvPr id="52" name="Freeform 103"/>
            <p:cNvSpPr>
              <a:spLocks noEditPoints="1"/>
            </p:cNvSpPr>
            <p:nvPr/>
          </p:nvSpPr>
          <p:spPr bwMode="gray">
            <a:xfrm>
              <a:off x="7850894" y="4113076"/>
              <a:ext cx="527483" cy="361824"/>
            </a:xfrm>
            <a:custGeom>
              <a:avLst/>
              <a:gdLst>
                <a:gd name="T0" fmla="*/ 365229 w 730"/>
                <a:gd name="T1" fmla="*/ 0 h 500"/>
                <a:gd name="T2" fmla="*/ 18946 w 730"/>
                <a:gd name="T3" fmla="*/ 0 h 500"/>
                <a:gd name="T4" fmla="*/ 0 w 730"/>
                <a:gd name="T5" fmla="*/ 18974 h 500"/>
                <a:gd name="T6" fmla="*/ 0 w 730"/>
                <a:gd name="T7" fmla="*/ 244551 h 500"/>
                <a:gd name="T8" fmla="*/ 18946 w 730"/>
                <a:gd name="T9" fmla="*/ 263525 h 500"/>
                <a:gd name="T10" fmla="*/ 365229 w 730"/>
                <a:gd name="T11" fmla="*/ 263525 h 500"/>
                <a:gd name="T12" fmla="*/ 384175 w 730"/>
                <a:gd name="T13" fmla="*/ 244551 h 500"/>
                <a:gd name="T14" fmla="*/ 384175 w 730"/>
                <a:gd name="T15" fmla="*/ 18974 h 500"/>
                <a:gd name="T16" fmla="*/ 365229 w 730"/>
                <a:gd name="T17" fmla="*/ 0 h 500"/>
                <a:gd name="T18" fmla="*/ 362072 w 730"/>
                <a:gd name="T19" fmla="*/ 230321 h 500"/>
                <a:gd name="T20" fmla="*/ 348389 w 730"/>
                <a:gd name="T21" fmla="*/ 244024 h 500"/>
                <a:gd name="T22" fmla="*/ 35786 w 730"/>
                <a:gd name="T23" fmla="*/ 244024 h 500"/>
                <a:gd name="T24" fmla="*/ 22103 w 730"/>
                <a:gd name="T25" fmla="*/ 230321 h 500"/>
                <a:gd name="T26" fmla="*/ 22103 w 730"/>
                <a:gd name="T27" fmla="*/ 33204 h 500"/>
                <a:gd name="T28" fmla="*/ 35786 w 730"/>
                <a:gd name="T29" fmla="*/ 19501 h 500"/>
                <a:gd name="T30" fmla="*/ 348389 w 730"/>
                <a:gd name="T31" fmla="*/ 19501 h 500"/>
                <a:gd name="T32" fmla="*/ 362072 w 730"/>
                <a:gd name="T33" fmla="*/ 33204 h 500"/>
                <a:gd name="T34" fmla="*/ 362072 w 730"/>
                <a:gd name="T35" fmla="*/ 230321 h 5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30"/>
                <a:gd name="T55" fmla="*/ 0 h 500"/>
                <a:gd name="T56" fmla="*/ 730 w 730"/>
                <a:gd name="T57" fmla="*/ 500 h 5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30" h="500">
                  <a:moveTo>
                    <a:pt x="694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84"/>
                    <a:pt x="17" y="500"/>
                    <a:pt x="36" y="500"/>
                  </a:cubicBezTo>
                  <a:cubicBezTo>
                    <a:pt x="694" y="500"/>
                    <a:pt x="694" y="500"/>
                    <a:pt x="694" y="500"/>
                  </a:cubicBezTo>
                  <a:cubicBezTo>
                    <a:pt x="713" y="500"/>
                    <a:pt x="730" y="484"/>
                    <a:pt x="730" y="464"/>
                  </a:cubicBezTo>
                  <a:cubicBezTo>
                    <a:pt x="730" y="36"/>
                    <a:pt x="730" y="36"/>
                    <a:pt x="730" y="36"/>
                  </a:cubicBezTo>
                  <a:cubicBezTo>
                    <a:pt x="730" y="16"/>
                    <a:pt x="713" y="0"/>
                    <a:pt x="694" y="0"/>
                  </a:cubicBezTo>
                  <a:close/>
                  <a:moveTo>
                    <a:pt x="688" y="437"/>
                  </a:moveTo>
                  <a:cubicBezTo>
                    <a:pt x="688" y="451"/>
                    <a:pt x="677" y="463"/>
                    <a:pt x="662" y="463"/>
                  </a:cubicBezTo>
                  <a:cubicBezTo>
                    <a:pt x="68" y="463"/>
                    <a:pt x="68" y="463"/>
                    <a:pt x="68" y="463"/>
                  </a:cubicBezTo>
                  <a:cubicBezTo>
                    <a:pt x="53" y="463"/>
                    <a:pt x="42" y="451"/>
                    <a:pt x="42" y="437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49"/>
                    <a:pt x="53" y="37"/>
                    <a:pt x="68" y="37"/>
                  </a:cubicBezTo>
                  <a:cubicBezTo>
                    <a:pt x="662" y="37"/>
                    <a:pt x="662" y="37"/>
                    <a:pt x="662" y="37"/>
                  </a:cubicBezTo>
                  <a:cubicBezTo>
                    <a:pt x="677" y="37"/>
                    <a:pt x="688" y="49"/>
                    <a:pt x="688" y="63"/>
                  </a:cubicBezTo>
                  <a:lnTo>
                    <a:pt x="688" y="43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3" name="Freeform 103"/>
            <p:cNvSpPr>
              <a:spLocks noEditPoints="1"/>
            </p:cNvSpPr>
            <p:nvPr/>
          </p:nvSpPr>
          <p:spPr bwMode="gray">
            <a:xfrm>
              <a:off x="7850894" y="4527364"/>
              <a:ext cx="527483" cy="361824"/>
            </a:xfrm>
            <a:custGeom>
              <a:avLst/>
              <a:gdLst>
                <a:gd name="T0" fmla="*/ 365229 w 730"/>
                <a:gd name="T1" fmla="*/ 0 h 500"/>
                <a:gd name="T2" fmla="*/ 18946 w 730"/>
                <a:gd name="T3" fmla="*/ 0 h 500"/>
                <a:gd name="T4" fmla="*/ 0 w 730"/>
                <a:gd name="T5" fmla="*/ 18974 h 500"/>
                <a:gd name="T6" fmla="*/ 0 w 730"/>
                <a:gd name="T7" fmla="*/ 244551 h 500"/>
                <a:gd name="T8" fmla="*/ 18946 w 730"/>
                <a:gd name="T9" fmla="*/ 263525 h 500"/>
                <a:gd name="T10" fmla="*/ 365229 w 730"/>
                <a:gd name="T11" fmla="*/ 263525 h 500"/>
                <a:gd name="T12" fmla="*/ 384175 w 730"/>
                <a:gd name="T13" fmla="*/ 244551 h 500"/>
                <a:gd name="T14" fmla="*/ 384175 w 730"/>
                <a:gd name="T15" fmla="*/ 18974 h 500"/>
                <a:gd name="T16" fmla="*/ 365229 w 730"/>
                <a:gd name="T17" fmla="*/ 0 h 500"/>
                <a:gd name="T18" fmla="*/ 362072 w 730"/>
                <a:gd name="T19" fmla="*/ 230321 h 500"/>
                <a:gd name="T20" fmla="*/ 348389 w 730"/>
                <a:gd name="T21" fmla="*/ 244024 h 500"/>
                <a:gd name="T22" fmla="*/ 35786 w 730"/>
                <a:gd name="T23" fmla="*/ 244024 h 500"/>
                <a:gd name="T24" fmla="*/ 22103 w 730"/>
                <a:gd name="T25" fmla="*/ 230321 h 500"/>
                <a:gd name="T26" fmla="*/ 22103 w 730"/>
                <a:gd name="T27" fmla="*/ 33204 h 500"/>
                <a:gd name="T28" fmla="*/ 35786 w 730"/>
                <a:gd name="T29" fmla="*/ 19501 h 500"/>
                <a:gd name="T30" fmla="*/ 348389 w 730"/>
                <a:gd name="T31" fmla="*/ 19501 h 500"/>
                <a:gd name="T32" fmla="*/ 362072 w 730"/>
                <a:gd name="T33" fmla="*/ 33204 h 500"/>
                <a:gd name="T34" fmla="*/ 362072 w 730"/>
                <a:gd name="T35" fmla="*/ 230321 h 5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30"/>
                <a:gd name="T55" fmla="*/ 0 h 500"/>
                <a:gd name="T56" fmla="*/ 730 w 730"/>
                <a:gd name="T57" fmla="*/ 500 h 5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30" h="500">
                  <a:moveTo>
                    <a:pt x="694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84"/>
                    <a:pt x="17" y="500"/>
                    <a:pt x="36" y="500"/>
                  </a:cubicBezTo>
                  <a:cubicBezTo>
                    <a:pt x="694" y="500"/>
                    <a:pt x="694" y="500"/>
                    <a:pt x="694" y="500"/>
                  </a:cubicBezTo>
                  <a:cubicBezTo>
                    <a:pt x="713" y="500"/>
                    <a:pt x="730" y="484"/>
                    <a:pt x="730" y="464"/>
                  </a:cubicBezTo>
                  <a:cubicBezTo>
                    <a:pt x="730" y="36"/>
                    <a:pt x="730" y="36"/>
                    <a:pt x="730" y="36"/>
                  </a:cubicBezTo>
                  <a:cubicBezTo>
                    <a:pt x="730" y="16"/>
                    <a:pt x="713" y="0"/>
                    <a:pt x="694" y="0"/>
                  </a:cubicBezTo>
                  <a:close/>
                  <a:moveTo>
                    <a:pt x="688" y="437"/>
                  </a:moveTo>
                  <a:cubicBezTo>
                    <a:pt x="688" y="451"/>
                    <a:pt x="677" y="463"/>
                    <a:pt x="662" y="463"/>
                  </a:cubicBezTo>
                  <a:cubicBezTo>
                    <a:pt x="68" y="463"/>
                    <a:pt x="68" y="463"/>
                    <a:pt x="68" y="463"/>
                  </a:cubicBezTo>
                  <a:cubicBezTo>
                    <a:pt x="53" y="463"/>
                    <a:pt x="42" y="451"/>
                    <a:pt x="42" y="437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49"/>
                    <a:pt x="53" y="37"/>
                    <a:pt x="68" y="37"/>
                  </a:cubicBezTo>
                  <a:cubicBezTo>
                    <a:pt x="662" y="37"/>
                    <a:pt x="662" y="37"/>
                    <a:pt x="662" y="37"/>
                  </a:cubicBezTo>
                  <a:cubicBezTo>
                    <a:pt x="677" y="37"/>
                    <a:pt x="688" y="49"/>
                    <a:pt x="688" y="63"/>
                  </a:cubicBezTo>
                  <a:lnTo>
                    <a:pt x="688" y="43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4" name="Freeform 103"/>
            <p:cNvSpPr>
              <a:spLocks noEditPoints="1"/>
            </p:cNvSpPr>
            <p:nvPr/>
          </p:nvSpPr>
          <p:spPr bwMode="gray">
            <a:xfrm>
              <a:off x="6084168" y="4113076"/>
              <a:ext cx="527483" cy="361824"/>
            </a:xfrm>
            <a:custGeom>
              <a:avLst/>
              <a:gdLst>
                <a:gd name="T0" fmla="*/ 365229 w 730"/>
                <a:gd name="T1" fmla="*/ 0 h 500"/>
                <a:gd name="T2" fmla="*/ 18946 w 730"/>
                <a:gd name="T3" fmla="*/ 0 h 500"/>
                <a:gd name="T4" fmla="*/ 0 w 730"/>
                <a:gd name="T5" fmla="*/ 18974 h 500"/>
                <a:gd name="T6" fmla="*/ 0 w 730"/>
                <a:gd name="T7" fmla="*/ 244551 h 500"/>
                <a:gd name="T8" fmla="*/ 18946 w 730"/>
                <a:gd name="T9" fmla="*/ 263525 h 500"/>
                <a:gd name="T10" fmla="*/ 365229 w 730"/>
                <a:gd name="T11" fmla="*/ 263525 h 500"/>
                <a:gd name="T12" fmla="*/ 384175 w 730"/>
                <a:gd name="T13" fmla="*/ 244551 h 500"/>
                <a:gd name="T14" fmla="*/ 384175 w 730"/>
                <a:gd name="T15" fmla="*/ 18974 h 500"/>
                <a:gd name="T16" fmla="*/ 365229 w 730"/>
                <a:gd name="T17" fmla="*/ 0 h 500"/>
                <a:gd name="T18" fmla="*/ 362072 w 730"/>
                <a:gd name="T19" fmla="*/ 230321 h 500"/>
                <a:gd name="T20" fmla="*/ 348389 w 730"/>
                <a:gd name="T21" fmla="*/ 244024 h 500"/>
                <a:gd name="T22" fmla="*/ 35786 w 730"/>
                <a:gd name="T23" fmla="*/ 244024 h 500"/>
                <a:gd name="T24" fmla="*/ 22103 w 730"/>
                <a:gd name="T25" fmla="*/ 230321 h 500"/>
                <a:gd name="T26" fmla="*/ 22103 w 730"/>
                <a:gd name="T27" fmla="*/ 33204 h 500"/>
                <a:gd name="T28" fmla="*/ 35786 w 730"/>
                <a:gd name="T29" fmla="*/ 19501 h 500"/>
                <a:gd name="T30" fmla="*/ 348389 w 730"/>
                <a:gd name="T31" fmla="*/ 19501 h 500"/>
                <a:gd name="T32" fmla="*/ 362072 w 730"/>
                <a:gd name="T33" fmla="*/ 33204 h 500"/>
                <a:gd name="T34" fmla="*/ 362072 w 730"/>
                <a:gd name="T35" fmla="*/ 230321 h 5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30"/>
                <a:gd name="T55" fmla="*/ 0 h 500"/>
                <a:gd name="T56" fmla="*/ 730 w 730"/>
                <a:gd name="T57" fmla="*/ 500 h 5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30" h="500">
                  <a:moveTo>
                    <a:pt x="694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84"/>
                    <a:pt x="17" y="500"/>
                    <a:pt x="36" y="500"/>
                  </a:cubicBezTo>
                  <a:cubicBezTo>
                    <a:pt x="694" y="500"/>
                    <a:pt x="694" y="500"/>
                    <a:pt x="694" y="500"/>
                  </a:cubicBezTo>
                  <a:cubicBezTo>
                    <a:pt x="713" y="500"/>
                    <a:pt x="730" y="484"/>
                    <a:pt x="730" y="464"/>
                  </a:cubicBezTo>
                  <a:cubicBezTo>
                    <a:pt x="730" y="36"/>
                    <a:pt x="730" y="36"/>
                    <a:pt x="730" y="36"/>
                  </a:cubicBezTo>
                  <a:cubicBezTo>
                    <a:pt x="730" y="16"/>
                    <a:pt x="713" y="0"/>
                    <a:pt x="694" y="0"/>
                  </a:cubicBezTo>
                  <a:close/>
                  <a:moveTo>
                    <a:pt x="688" y="437"/>
                  </a:moveTo>
                  <a:cubicBezTo>
                    <a:pt x="688" y="451"/>
                    <a:pt x="677" y="463"/>
                    <a:pt x="662" y="463"/>
                  </a:cubicBezTo>
                  <a:cubicBezTo>
                    <a:pt x="68" y="463"/>
                    <a:pt x="68" y="463"/>
                    <a:pt x="68" y="463"/>
                  </a:cubicBezTo>
                  <a:cubicBezTo>
                    <a:pt x="53" y="463"/>
                    <a:pt x="42" y="451"/>
                    <a:pt x="42" y="437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49"/>
                    <a:pt x="53" y="37"/>
                    <a:pt x="68" y="37"/>
                  </a:cubicBezTo>
                  <a:cubicBezTo>
                    <a:pt x="662" y="37"/>
                    <a:pt x="662" y="37"/>
                    <a:pt x="662" y="37"/>
                  </a:cubicBezTo>
                  <a:cubicBezTo>
                    <a:pt x="677" y="37"/>
                    <a:pt x="688" y="49"/>
                    <a:pt x="688" y="63"/>
                  </a:cubicBezTo>
                  <a:lnTo>
                    <a:pt x="688" y="43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sp>
          <p:nvSpPr>
            <p:cNvPr id="55" name="Freeform 103"/>
            <p:cNvSpPr>
              <a:spLocks noEditPoints="1"/>
            </p:cNvSpPr>
            <p:nvPr/>
          </p:nvSpPr>
          <p:spPr bwMode="gray">
            <a:xfrm>
              <a:off x="6084168" y="4527364"/>
              <a:ext cx="527483" cy="361824"/>
            </a:xfrm>
            <a:custGeom>
              <a:avLst/>
              <a:gdLst>
                <a:gd name="T0" fmla="*/ 365229 w 730"/>
                <a:gd name="T1" fmla="*/ 0 h 500"/>
                <a:gd name="T2" fmla="*/ 18946 w 730"/>
                <a:gd name="T3" fmla="*/ 0 h 500"/>
                <a:gd name="T4" fmla="*/ 0 w 730"/>
                <a:gd name="T5" fmla="*/ 18974 h 500"/>
                <a:gd name="T6" fmla="*/ 0 w 730"/>
                <a:gd name="T7" fmla="*/ 244551 h 500"/>
                <a:gd name="T8" fmla="*/ 18946 w 730"/>
                <a:gd name="T9" fmla="*/ 263525 h 500"/>
                <a:gd name="T10" fmla="*/ 365229 w 730"/>
                <a:gd name="T11" fmla="*/ 263525 h 500"/>
                <a:gd name="T12" fmla="*/ 384175 w 730"/>
                <a:gd name="T13" fmla="*/ 244551 h 500"/>
                <a:gd name="T14" fmla="*/ 384175 w 730"/>
                <a:gd name="T15" fmla="*/ 18974 h 500"/>
                <a:gd name="T16" fmla="*/ 365229 w 730"/>
                <a:gd name="T17" fmla="*/ 0 h 500"/>
                <a:gd name="T18" fmla="*/ 362072 w 730"/>
                <a:gd name="T19" fmla="*/ 230321 h 500"/>
                <a:gd name="T20" fmla="*/ 348389 w 730"/>
                <a:gd name="T21" fmla="*/ 244024 h 500"/>
                <a:gd name="T22" fmla="*/ 35786 w 730"/>
                <a:gd name="T23" fmla="*/ 244024 h 500"/>
                <a:gd name="T24" fmla="*/ 22103 w 730"/>
                <a:gd name="T25" fmla="*/ 230321 h 500"/>
                <a:gd name="T26" fmla="*/ 22103 w 730"/>
                <a:gd name="T27" fmla="*/ 33204 h 500"/>
                <a:gd name="T28" fmla="*/ 35786 w 730"/>
                <a:gd name="T29" fmla="*/ 19501 h 500"/>
                <a:gd name="T30" fmla="*/ 348389 w 730"/>
                <a:gd name="T31" fmla="*/ 19501 h 500"/>
                <a:gd name="T32" fmla="*/ 362072 w 730"/>
                <a:gd name="T33" fmla="*/ 33204 h 500"/>
                <a:gd name="T34" fmla="*/ 362072 w 730"/>
                <a:gd name="T35" fmla="*/ 230321 h 5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730"/>
                <a:gd name="T55" fmla="*/ 0 h 500"/>
                <a:gd name="T56" fmla="*/ 730 w 730"/>
                <a:gd name="T57" fmla="*/ 500 h 50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730" h="500">
                  <a:moveTo>
                    <a:pt x="694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7" y="0"/>
                    <a:pt x="0" y="16"/>
                    <a:pt x="0" y="36"/>
                  </a:cubicBezTo>
                  <a:cubicBezTo>
                    <a:pt x="0" y="464"/>
                    <a:pt x="0" y="464"/>
                    <a:pt x="0" y="464"/>
                  </a:cubicBezTo>
                  <a:cubicBezTo>
                    <a:pt x="0" y="484"/>
                    <a:pt x="17" y="500"/>
                    <a:pt x="36" y="500"/>
                  </a:cubicBezTo>
                  <a:cubicBezTo>
                    <a:pt x="694" y="500"/>
                    <a:pt x="694" y="500"/>
                    <a:pt x="694" y="500"/>
                  </a:cubicBezTo>
                  <a:cubicBezTo>
                    <a:pt x="713" y="500"/>
                    <a:pt x="730" y="484"/>
                    <a:pt x="730" y="464"/>
                  </a:cubicBezTo>
                  <a:cubicBezTo>
                    <a:pt x="730" y="36"/>
                    <a:pt x="730" y="36"/>
                    <a:pt x="730" y="36"/>
                  </a:cubicBezTo>
                  <a:cubicBezTo>
                    <a:pt x="730" y="16"/>
                    <a:pt x="713" y="0"/>
                    <a:pt x="694" y="0"/>
                  </a:cubicBezTo>
                  <a:close/>
                  <a:moveTo>
                    <a:pt x="688" y="437"/>
                  </a:moveTo>
                  <a:cubicBezTo>
                    <a:pt x="688" y="451"/>
                    <a:pt x="677" y="463"/>
                    <a:pt x="662" y="463"/>
                  </a:cubicBezTo>
                  <a:cubicBezTo>
                    <a:pt x="68" y="463"/>
                    <a:pt x="68" y="463"/>
                    <a:pt x="68" y="463"/>
                  </a:cubicBezTo>
                  <a:cubicBezTo>
                    <a:pt x="53" y="463"/>
                    <a:pt x="42" y="451"/>
                    <a:pt x="42" y="437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49"/>
                    <a:pt x="53" y="37"/>
                    <a:pt x="68" y="37"/>
                  </a:cubicBezTo>
                  <a:cubicBezTo>
                    <a:pt x="662" y="37"/>
                    <a:pt x="662" y="37"/>
                    <a:pt x="662" y="37"/>
                  </a:cubicBezTo>
                  <a:cubicBezTo>
                    <a:pt x="677" y="37"/>
                    <a:pt x="688" y="49"/>
                    <a:pt x="688" y="63"/>
                  </a:cubicBezTo>
                  <a:lnTo>
                    <a:pt x="688" y="437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2400"/>
            </a:p>
          </p:txBody>
        </p:sp>
        <p:grpSp>
          <p:nvGrpSpPr>
            <p:cNvPr id="56" name="Gruppieren 176"/>
            <p:cNvGrpSpPr/>
            <p:nvPr/>
          </p:nvGrpSpPr>
          <p:grpSpPr bwMode="gray">
            <a:xfrm>
              <a:off x="6658012" y="4113076"/>
              <a:ext cx="1146521" cy="1038932"/>
              <a:chOff x="5332165" y="4905164"/>
              <a:chExt cx="825047" cy="747625"/>
            </a:xfrm>
          </p:grpSpPr>
          <p:cxnSp>
            <p:nvCxnSpPr>
              <p:cNvPr id="76" name="Gerade Verbindung 167"/>
              <p:cNvCxnSpPr/>
              <p:nvPr/>
            </p:nvCxnSpPr>
            <p:spPr bwMode="gray">
              <a:xfrm>
                <a:off x="5510662" y="5652789"/>
                <a:ext cx="468052" cy="0"/>
              </a:xfrm>
              <a:prstGeom prst="line">
                <a:avLst/>
              </a:prstGeom>
              <a:ln w="1905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7" name="Gruppieren 169"/>
              <p:cNvGrpSpPr/>
              <p:nvPr/>
            </p:nvGrpSpPr>
            <p:grpSpPr bwMode="gray">
              <a:xfrm>
                <a:off x="5332165" y="4905164"/>
                <a:ext cx="825047" cy="726455"/>
                <a:chOff x="-4140200" y="2493963"/>
                <a:chExt cx="3028950" cy="2667000"/>
              </a:xfrm>
              <a:solidFill>
                <a:schemeClr val="accent2"/>
              </a:solidFill>
            </p:grpSpPr>
            <p:sp>
              <p:nvSpPr>
                <p:cNvPr id="78" name="Freeform 42"/>
                <p:cNvSpPr>
                  <a:spLocks noEditPoints="1"/>
                </p:cNvSpPr>
                <p:nvPr/>
              </p:nvSpPr>
              <p:spPr bwMode="gray">
                <a:xfrm>
                  <a:off x="-4140200" y="2493963"/>
                  <a:ext cx="3028950" cy="2341563"/>
                </a:xfrm>
                <a:custGeom>
                  <a:avLst/>
                  <a:gdLst/>
                  <a:ahLst/>
                  <a:cxnLst>
                    <a:cxn ang="0">
                      <a:pos x="733" y="0"/>
                    </a:cxn>
                    <a:cxn ang="0">
                      <a:pos x="76" y="0"/>
                    </a:cxn>
                    <a:cxn ang="0">
                      <a:pos x="0" y="76"/>
                    </a:cxn>
                    <a:cxn ang="0">
                      <a:pos x="0" y="549"/>
                    </a:cxn>
                    <a:cxn ang="0">
                      <a:pos x="76" y="624"/>
                    </a:cxn>
                    <a:cxn ang="0">
                      <a:pos x="733" y="624"/>
                    </a:cxn>
                    <a:cxn ang="0">
                      <a:pos x="808" y="549"/>
                    </a:cxn>
                    <a:cxn ang="0">
                      <a:pos x="808" y="76"/>
                    </a:cxn>
                    <a:cxn ang="0">
                      <a:pos x="733" y="0"/>
                    </a:cxn>
                    <a:cxn ang="0">
                      <a:pos x="763" y="549"/>
                    </a:cxn>
                    <a:cxn ang="0">
                      <a:pos x="733" y="579"/>
                    </a:cxn>
                    <a:cxn ang="0">
                      <a:pos x="76" y="579"/>
                    </a:cxn>
                    <a:cxn ang="0">
                      <a:pos x="46" y="549"/>
                    </a:cxn>
                    <a:cxn ang="0">
                      <a:pos x="46" y="76"/>
                    </a:cxn>
                    <a:cxn ang="0">
                      <a:pos x="76" y="46"/>
                    </a:cxn>
                    <a:cxn ang="0">
                      <a:pos x="733" y="46"/>
                    </a:cxn>
                    <a:cxn ang="0">
                      <a:pos x="763" y="76"/>
                    </a:cxn>
                    <a:cxn ang="0">
                      <a:pos x="763" y="549"/>
                    </a:cxn>
                  </a:cxnLst>
                  <a:rect l="0" t="0" r="r" b="b"/>
                  <a:pathLst>
                    <a:path w="808" h="624">
                      <a:moveTo>
                        <a:pt x="733" y="0"/>
                      </a:moveTo>
                      <a:cubicBezTo>
                        <a:pt x="733" y="0"/>
                        <a:pt x="733" y="0"/>
                        <a:pt x="76" y="0"/>
                      </a:cubicBezTo>
                      <a:cubicBezTo>
                        <a:pt x="34" y="0"/>
                        <a:pt x="0" y="34"/>
                        <a:pt x="0" y="76"/>
                      </a:cubicBezTo>
                      <a:cubicBezTo>
                        <a:pt x="0" y="76"/>
                        <a:pt x="0" y="76"/>
                        <a:pt x="0" y="549"/>
                      </a:cubicBezTo>
                      <a:cubicBezTo>
                        <a:pt x="0" y="591"/>
                        <a:pt x="34" y="624"/>
                        <a:pt x="76" y="624"/>
                      </a:cubicBezTo>
                      <a:cubicBezTo>
                        <a:pt x="76" y="624"/>
                        <a:pt x="76" y="624"/>
                        <a:pt x="733" y="624"/>
                      </a:cubicBezTo>
                      <a:cubicBezTo>
                        <a:pt x="775" y="624"/>
                        <a:pt x="808" y="591"/>
                        <a:pt x="808" y="549"/>
                      </a:cubicBezTo>
                      <a:cubicBezTo>
                        <a:pt x="808" y="76"/>
                        <a:pt x="808" y="76"/>
                        <a:pt x="808" y="76"/>
                      </a:cubicBezTo>
                      <a:cubicBezTo>
                        <a:pt x="808" y="34"/>
                        <a:pt x="775" y="0"/>
                        <a:pt x="733" y="0"/>
                      </a:cubicBezTo>
                      <a:close/>
                      <a:moveTo>
                        <a:pt x="763" y="549"/>
                      </a:moveTo>
                      <a:cubicBezTo>
                        <a:pt x="763" y="566"/>
                        <a:pt x="749" y="579"/>
                        <a:pt x="733" y="579"/>
                      </a:cubicBezTo>
                      <a:cubicBezTo>
                        <a:pt x="76" y="579"/>
                        <a:pt x="76" y="579"/>
                        <a:pt x="76" y="579"/>
                      </a:cubicBezTo>
                      <a:cubicBezTo>
                        <a:pt x="59" y="579"/>
                        <a:pt x="46" y="566"/>
                        <a:pt x="46" y="549"/>
                      </a:cubicBezTo>
                      <a:cubicBezTo>
                        <a:pt x="46" y="76"/>
                        <a:pt x="46" y="76"/>
                        <a:pt x="46" y="76"/>
                      </a:cubicBezTo>
                      <a:cubicBezTo>
                        <a:pt x="46" y="59"/>
                        <a:pt x="59" y="46"/>
                        <a:pt x="76" y="46"/>
                      </a:cubicBezTo>
                      <a:cubicBezTo>
                        <a:pt x="733" y="46"/>
                        <a:pt x="733" y="46"/>
                        <a:pt x="733" y="46"/>
                      </a:cubicBezTo>
                      <a:cubicBezTo>
                        <a:pt x="749" y="46"/>
                        <a:pt x="763" y="59"/>
                        <a:pt x="763" y="76"/>
                      </a:cubicBezTo>
                      <a:lnTo>
                        <a:pt x="763" y="549"/>
                      </a:lnTo>
                      <a:close/>
                    </a:path>
                  </a:pathLst>
                </a:custGeom>
                <a:grpFill/>
                <a:ln w="19050" cap="rnd" cmpd="sng" algn="ctr">
                  <a:noFill/>
                  <a:prstDash val="sysDot"/>
                  <a:headEnd type="oval" w="sm" len="sm"/>
                  <a:tailEnd type="oval" w="sm" len="sm"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2400"/>
                </a:p>
              </p:txBody>
            </p:sp>
            <p:sp>
              <p:nvSpPr>
                <p:cNvPr id="79" name="Freeform 43"/>
                <p:cNvSpPr>
                  <a:spLocks/>
                </p:cNvSpPr>
                <p:nvPr/>
              </p:nvSpPr>
              <p:spPr bwMode="gray">
                <a:xfrm>
                  <a:off x="-3143250" y="4872038"/>
                  <a:ext cx="1016000" cy="288925"/>
                </a:xfrm>
                <a:custGeom>
                  <a:avLst/>
                  <a:gdLst/>
                  <a:ahLst/>
                  <a:cxnLst>
                    <a:cxn ang="0">
                      <a:pos x="247" y="0"/>
                    </a:cxn>
                    <a:cxn ang="0">
                      <a:pos x="24" y="0"/>
                    </a:cxn>
                    <a:cxn ang="0">
                      <a:pos x="0" y="24"/>
                    </a:cxn>
                    <a:cxn ang="0">
                      <a:pos x="0" y="54"/>
                    </a:cxn>
                    <a:cxn ang="0">
                      <a:pos x="24" y="77"/>
                    </a:cxn>
                    <a:cxn ang="0">
                      <a:pos x="247" y="77"/>
                    </a:cxn>
                    <a:cxn ang="0">
                      <a:pos x="271" y="54"/>
                    </a:cxn>
                    <a:cxn ang="0">
                      <a:pos x="271" y="24"/>
                    </a:cxn>
                    <a:cxn ang="0">
                      <a:pos x="247" y="0"/>
                    </a:cxn>
                  </a:cxnLst>
                  <a:rect l="0" t="0" r="r" b="b"/>
                  <a:pathLst>
                    <a:path w="271" h="77">
                      <a:moveTo>
                        <a:pt x="247" y="0"/>
                      </a:moveTo>
                      <a:cubicBezTo>
                        <a:pt x="247" y="0"/>
                        <a:pt x="247" y="0"/>
                        <a:pt x="24" y="0"/>
                      </a:cubicBezTo>
                      <a:cubicBezTo>
                        <a:pt x="12" y="0"/>
                        <a:pt x="0" y="9"/>
                        <a:pt x="0" y="24"/>
                      </a:cubicBezTo>
                      <a:cubicBezTo>
                        <a:pt x="0" y="24"/>
                        <a:pt x="0" y="24"/>
                        <a:pt x="0" y="54"/>
                      </a:cubicBezTo>
                      <a:cubicBezTo>
                        <a:pt x="0" y="68"/>
                        <a:pt x="12" y="77"/>
                        <a:pt x="24" y="77"/>
                      </a:cubicBezTo>
                      <a:cubicBezTo>
                        <a:pt x="24" y="77"/>
                        <a:pt x="24" y="77"/>
                        <a:pt x="247" y="77"/>
                      </a:cubicBezTo>
                      <a:cubicBezTo>
                        <a:pt x="260" y="77"/>
                        <a:pt x="271" y="68"/>
                        <a:pt x="271" y="54"/>
                      </a:cubicBezTo>
                      <a:cubicBezTo>
                        <a:pt x="271" y="24"/>
                        <a:pt x="271" y="24"/>
                        <a:pt x="271" y="24"/>
                      </a:cubicBezTo>
                      <a:cubicBezTo>
                        <a:pt x="271" y="9"/>
                        <a:pt x="260" y="0"/>
                        <a:pt x="247" y="0"/>
                      </a:cubicBezTo>
                      <a:close/>
                    </a:path>
                  </a:pathLst>
                </a:custGeom>
                <a:grpFill/>
                <a:ln w="19050" cap="rnd" cmpd="sng" algn="ctr">
                  <a:noFill/>
                  <a:prstDash val="sysDot"/>
                  <a:headEnd type="oval" w="sm" len="sm"/>
                  <a:tailEnd type="oval" w="sm" len="sm"/>
                </a:ln>
                <a:effec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de-DE" sz="2400"/>
                </a:p>
              </p:txBody>
            </p:sp>
          </p:grpSp>
        </p:grpSp>
        <p:grpSp>
          <p:nvGrpSpPr>
            <p:cNvPr id="57" name="Gruppieren 183"/>
            <p:cNvGrpSpPr/>
            <p:nvPr/>
          </p:nvGrpSpPr>
          <p:grpSpPr bwMode="gray">
            <a:xfrm>
              <a:off x="6840538" y="4229100"/>
              <a:ext cx="808037" cy="352028"/>
              <a:chOff x="6840538" y="4229100"/>
              <a:chExt cx="808037" cy="352028"/>
            </a:xfrm>
          </p:grpSpPr>
          <p:cxnSp>
            <p:nvCxnSpPr>
              <p:cNvPr id="74" name="Gerade Verbindung 179"/>
              <p:cNvCxnSpPr/>
              <p:nvPr/>
            </p:nvCxnSpPr>
            <p:spPr bwMode="gray">
              <a:xfrm>
                <a:off x="6840538" y="4581128"/>
                <a:ext cx="808037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181"/>
              <p:cNvCxnSpPr/>
              <p:nvPr/>
            </p:nvCxnSpPr>
            <p:spPr bwMode="gray">
              <a:xfrm flipV="1">
                <a:off x="6840538" y="4229100"/>
                <a:ext cx="0" cy="35202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Freihandform 185"/>
            <p:cNvSpPr/>
            <p:nvPr/>
          </p:nvSpPr>
          <p:spPr bwMode="gray">
            <a:xfrm>
              <a:off x="6881813" y="4293096"/>
              <a:ext cx="747712" cy="158749"/>
            </a:xfrm>
            <a:custGeom>
              <a:avLst/>
              <a:gdLst>
                <a:gd name="connsiteX0" fmla="*/ 0 w 747712"/>
                <a:gd name="connsiteY0" fmla="*/ 158749 h 158749"/>
                <a:gd name="connsiteX1" fmla="*/ 195262 w 747712"/>
                <a:gd name="connsiteY1" fmla="*/ 82549 h 158749"/>
                <a:gd name="connsiteX2" fmla="*/ 366712 w 747712"/>
                <a:gd name="connsiteY2" fmla="*/ 1587 h 158749"/>
                <a:gd name="connsiteX3" fmla="*/ 547687 w 747712"/>
                <a:gd name="connsiteY3" fmla="*/ 92074 h 158749"/>
                <a:gd name="connsiteX4" fmla="*/ 747712 w 747712"/>
                <a:gd name="connsiteY4" fmla="*/ 139699 h 15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7712" h="158749">
                  <a:moveTo>
                    <a:pt x="0" y="158749"/>
                  </a:moveTo>
                  <a:cubicBezTo>
                    <a:pt x="67071" y="133746"/>
                    <a:pt x="134143" y="108743"/>
                    <a:pt x="195262" y="82549"/>
                  </a:cubicBezTo>
                  <a:cubicBezTo>
                    <a:pt x="256381" y="56355"/>
                    <a:pt x="307975" y="0"/>
                    <a:pt x="366712" y="1587"/>
                  </a:cubicBezTo>
                  <a:cubicBezTo>
                    <a:pt x="425449" y="3174"/>
                    <a:pt x="484187" y="69055"/>
                    <a:pt x="547687" y="92074"/>
                  </a:cubicBezTo>
                  <a:cubicBezTo>
                    <a:pt x="611187" y="115093"/>
                    <a:pt x="698500" y="140493"/>
                    <a:pt x="747712" y="139699"/>
                  </a:cubicBezTo>
                </a:path>
              </a:pathLst>
            </a:cu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grpSp>
          <p:nvGrpSpPr>
            <p:cNvPr id="59" name="Gruppieren 186"/>
            <p:cNvGrpSpPr/>
            <p:nvPr/>
          </p:nvGrpSpPr>
          <p:grpSpPr bwMode="gray">
            <a:xfrm>
              <a:off x="6147172" y="4589015"/>
              <a:ext cx="401475" cy="238522"/>
              <a:chOff x="6840538" y="4229100"/>
              <a:chExt cx="808037" cy="352028"/>
            </a:xfrm>
          </p:grpSpPr>
          <p:cxnSp>
            <p:nvCxnSpPr>
              <p:cNvPr id="72" name="Gerade Verbindung 187"/>
              <p:cNvCxnSpPr/>
              <p:nvPr/>
            </p:nvCxnSpPr>
            <p:spPr bwMode="gray">
              <a:xfrm>
                <a:off x="6840538" y="4581128"/>
                <a:ext cx="808037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188"/>
              <p:cNvCxnSpPr/>
              <p:nvPr/>
            </p:nvCxnSpPr>
            <p:spPr bwMode="gray">
              <a:xfrm flipV="1">
                <a:off x="6840538" y="4229100"/>
                <a:ext cx="0" cy="35202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uppieren 189"/>
            <p:cNvGrpSpPr/>
            <p:nvPr/>
          </p:nvGrpSpPr>
          <p:grpSpPr bwMode="gray">
            <a:xfrm>
              <a:off x="6147172" y="4174727"/>
              <a:ext cx="401475" cy="238522"/>
              <a:chOff x="6840538" y="4229100"/>
              <a:chExt cx="808037" cy="352028"/>
            </a:xfrm>
          </p:grpSpPr>
          <p:cxnSp>
            <p:nvCxnSpPr>
              <p:cNvPr id="70" name="Gerade Verbindung 190"/>
              <p:cNvCxnSpPr/>
              <p:nvPr/>
            </p:nvCxnSpPr>
            <p:spPr bwMode="gray">
              <a:xfrm>
                <a:off x="6840538" y="4581128"/>
                <a:ext cx="808037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191"/>
              <p:cNvCxnSpPr/>
              <p:nvPr/>
            </p:nvCxnSpPr>
            <p:spPr bwMode="gray">
              <a:xfrm flipV="1">
                <a:off x="6840538" y="4229100"/>
                <a:ext cx="0" cy="35202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Gruppieren 192"/>
            <p:cNvGrpSpPr/>
            <p:nvPr/>
          </p:nvGrpSpPr>
          <p:grpSpPr bwMode="gray">
            <a:xfrm>
              <a:off x="7913898" y="4589015"/>
              <a:ext cx="401475" cy="238522"/>
              <a:chOff x="6840538" y="4229100"/>
              <a:chExt cx="808037" cy="352028"/>
            </a:xfrm>
          </p:grpSpPr>
          <p:cxnSp>
            <p:nvCxnSpPr>
              <p:cNvPr id="68" name="Gerade Verbindung 193"/>
              <p:cNvCxnSpPr/>
              <p:nvPr/>
            </p:nvCxnSpPr>
            <p:spPr bwMode="gray">
              <a:xfrm>
                <a:off x="6840538" y="4581128"/>
                <a:ext cx="808037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Gerade Verbindung 194"/>
              <p:cNvCxnSpPr/>
              <p:nvPr/>
            </p:nvCxnSpPr>
            <p:spPr bwMode="gray">
              <a:xfrm flipV="1">
                <a:off x="6840538" y="4229100"/>
                <a:ext cx="0" cy="35202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uppieren 195"/>
            <p:cNvGrpSpPr/>
            <p:nvPr/>
          </p:nvGrpSpPr>
          <p:grpSpPr bwMode="gray">
            <a:xfrm>
              <a:off x="7913898" y="4174727"/>
              <a:ext cx="401475" cy="238522"/>
              <a:chOff x="6840538" y="4229100"/>
              <a:chExt cx="808037" cy="352028"/>
            </a:xfrm>
          </p:grpSpPr>
          <p:cxnSp>
            <p:nvCxnSpPr>
              <p:cNvPr id="66" name="Gerade Verbindung 196"/>
              <p:cNvCxnSpPr/>
              <p:nvPr/>
            </p:nvCxnSpPr>
            <p:spPr bwMode="gray">
              <a:xfrm>
                <a:off x="6840538" y="4581128"/>
                <a:ext cx="808037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197"/>
              <p:cNvCxnSpPr/>
              <p:nvPr/>
            </p:nvCxnSpPr>
            <p:spPr bwMode="gray">
              <a:xfrm flipV="1">
                <a:off x="6840538" y="4229100"/>
                <a:ext cx="0" cy="352028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Freihandform 198"/>
            <p:cNvSpPr/>
            <p:nvPr/>
          </p:nvSpPr>
          <p:spPr bwMode="gray">
            <a:xfrm>
              <a:off x="6172200" y="4188354"/>
              <a:ext cx="355600" cy="155046"/>
            </a:xfrm>
            <a:custGeom>
              <a:avLst/>
              <a:gdLst>
                <a:gd name="connsiteX0" fmla="*/ 0 w 355600"/>
                <a:gd name="connsiteY0" fmla="*/ 155046 h 155046"/>
                <a:gd name="connsiteX1" fmla="*/ 142875 w 355600"/>
                <a:gd name="connsiteY1" fmla="*/ 85196 h 155046"/>
                <a:gd name="connsiteX2" fmla="*/ 288925 w 355600"/>
                <a:gd name="connsiteY2" fmla="*/ 12171 h 155046"/>
                <a:gd name="connsiteX3" fmla="*/ 355600 w 355600"/>
                <a:gd name="connsiteY3" fmla="*/ 12171 h 15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600" h="155046">
                  <a:moveTo>
                    <a:pt x="0" y="155046"/>
                  </a:moveTo>
                  <a:lnTo>
                    <a:pt x="142875" y="85196"/>
                  </a:lnTo>
                  <a:cubicBezTo>
                    <a:pt x="191029" y="61384"/>
                    <a:pt x="253471" y="24342"/>
                    <a:pt x="288925" y="12171"/>
                  </a:cubicBezTo>
                  <a:cubicBezTo>
                    <a:pt x="324379" y="0"/>
                    <a:pt x="340254" y="5292"/>
                    <a:pt x="355600" y="12171"/>
                  </a:cubicBezTo>
                </a:path>
              </a:pathLst>
            </a:cu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64" name="Freihandform 207"/>
            <p:cNvSpPr/>
            <p:nvPr/>
          </p:nvSpPr>
          <p:spPr bwMode="gray">
            <a:xfrm>
              <a:off x="7963420" y="4189413"/>
              <a:ext cx="280988" cy="125412"/>
            </a:xfrm>
            <a:custGeom>
              <a:avLst/>
              <a:gdLst>
                <a:gd name="connsiteX0" fmla="*/ 0 w 280988"/>
                <a:gd name="connsiteY0" fmla="*/ 125412 h 125412"/>
                <a:gd name="connsiteX1" fmla="*/ 280988 w 280988"/>
                <a:gd name="connsiteY1" fmla="*/ 120650 h 125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988" h="125412">
                  <a:moveTo>
                    <a:pt x="0" y="125412"/>
                  </a:moveTo>
                  <a:cubicBezTo>
                    <a:pt x="71834" y="62706"/>
                    <a:pt x="143669" y="0"/>
                    <a:pt x="280988" y="120650"/>
                  </a:cubicBezTo>
                </a:path>
              </a:pathLst>
            </a:cu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  <p:sp>
          <p:nvSpPr>
            <p:cNvPr id="65" name="Freihandform 209"/>
            <p:cNvSpPr/>
            <p:nvPr/>
          </p:nvSpPr>
          <p:spPr bwMode="gray">
            <a:xfrm>
              <a:off x="7947025" y="4622800"/>
              <a:ext cx="295275" cy="130175"/>
            </a:xfrm>
            <a:custGeom>
              <a:avLst/>
              <a:gdLst>
                <a:gd name="connsiteX0" fmla="*/ 0 w 295275"/>
                <a:gd name="connsiteY0" fmla="*/ 130175 h 130175"/>
                <a:gd name="connsiteX1" fmla="*/ 44450 w 295275"/>
                <a:gd name="connsiteY1" fmla="*/ 34925 h 130175"/>
                <a:gd name="connsiteX2" fmla="*/ 107950 w 295275"/>
                <a:gd name="connsiteY2" fmla="*/ 31750 h 130175"/>
                <a:gd name="connsiteX3" fmla="*/ 152400 w 295275"/>
                <a:gd name="connsiteY3" fmla="*/ 101600 h 130175"/>
                <a:gd name="connsiteX4" fmla="*/ 219075 w 295275"/>
                <a:gd name="connsiteY4" fmla="*/ 92075 h 130175"/>
                <a:gd name="connsiteX5" fmla="*/ 295275 w 295275"/>
                <a:gd name="connsiteY5" fmla="*/ 0 h 13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275" h="130175">
                  <a:moveTo>
                    <a:pt x="0" y="130175"/>
                  </a:moveTo>
                  <a:cubicBezTo>
                    <a:pt x="13229" y="90752"/>
                    <a:pt x="26458" y="51329"/>
                    <a:pt x="44450" y="34925"/>
                  </a:cubicBezTo>
                  <a:cubicBezTo>
                    <a:pt x="62442" y="18521"/>
                    <a:pt x="89959" y="20638"/>
                    <a:pt x="107950" y="31750"/>
                  </a:cubicBezTo>
                  <a:cubicBezTo>
                    <a:pt x="125941" y="42862"/>
                    <a:pt x="133879" y="91546"/>
                    <a:pt x="152400" y="101600"/>
                  </a:cubicBezTo>
                  <a:cubicBezTo>
                    <a:pt x="170921" y="111654"/>
                    <a:pt x="195263" y="109008"/>
                    <a:pt x="219075" y="92075"/>
                  </a:cubicBezTo>
                  <a:cubicBezTo>
                    <a:pt x="242888" y="75142"/>
                    <a:pt x="272521" y="9525"/>
                    <a:pt x="295275" y="0"/>
                  </a:cubicBezTo>
                </a:path>
              </a:pathLst>
            </a:cu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sz="2400"/>
            </a:p>
          </p:txBody>
        </p:sp>
      </p:grpSp>
      <p:grpSp>
        <p:nvGrpSpPr>
          <p:cNvPr id="80" name="Gruppieren 117"/>
          <p:cNvGrpSpPr/>
          <p:nvPr/>
        </p:nvGrpSpPr>
        <p:grpSpPr bwMode="gray">
          <a:xfrm flipH="1">
            <a:off x="8145780" y="4084320"/>
            <a:ext cx="674692" cy="2176258"/>
            <a:chOff x="10042526" y="0"/>
            <a:chExt cx="2273299" cy="7332663"/>
          </a:xfrm>
        </p:grpSpPr>
        <p:sp>
          <p:nvSpPr>
            <p:cNvPr id="81" name="Freeform 33"/>
            <p:cNvSpPr>
              <a:spLocks/>
            </p:cNvSpPr>
            <p:nvPr/>
          </p:nvSpPr>
          <p:spPr bwMode="gray">
            <a:xfrm>
              <a:off x="10042526" y="0"/>
              <a:ext cx="2273299" cy="7332663"/>
            </a:xfrm>
            <a:custGeom>
              <a:avLst/>
              <a:gdLst/>
              <a:ahLst/>
              <a:cxnLst>
                <a:cxn ang="0">
                  <a:pos x="2938" y="5012"/>
                </a:cxn>
                <a:cxn ang="0">
                  <a:pos x="2783" y="4284"/>
                </a:cxn>
                <a:cxn ang="0">
                  <a:pos x="2775" y="4026"/>
                </a:cxn>
                <a:cxn ang="0">
                  <a:pos x="2725" y="3846"/>
                </a:cxn>
                <a:cxn ang="0">
                  <a:pos x="2661" y="2431"/>
                </a:cxn>
                <a:cxn ang="0">
                  <a:pos x="2417" y="1639"/>
                </a:cxn>
                <a:cxn ang="0">
                  <a:pos x="1884" y="1410"/>
                </a:cxn>
                <a:cxn ang="0">
                  <a:pos x="2109" y="1350"/>
                </a:cxn>
                <a:cxn ang="0">
                  <a:pos x="2175" y="1197"/>
                </a:cxn>
                <a:cxn ang="0">
                  <a:pos x="2179" y="1120"/>
                </a:cxn>
                <a:cxn ang="0">
                  <a:pos x="2212" y="1045"/>
                </a:cxn>
                <a:cxn ang="0">
                  <a:pos x="2223" y="979"/>
                </a:cxn>
                <a:cxn ang="0">
                  <a:pos x="2302" y="904"/>
                </a:cxn>
                <a:cxn ang="0">
                  <a:pos x="2251" y="666"/>
                </a:cxn>
                <a:cxn ang="0">
                  <a:pos x="2246" y="394"/>
                </a:cxn>
                <a:cxn ang="0">
                  <a:pos x="2293" y="281"/>
                </a:cxn>
                <a:cxn ang="0">
                  <a:pos x="1960" y="94"/>
                </a:cxn>
                <a:cxn ang="0">
                  <a:pos x="1234" y="243"/>
                </a:cxn>
                <a:cxn ang="0">
                  <a:pos x="1248" y="928"/>
                </a:cxn>
                <a:cxn ang="0">
                  <a:pos x="1243" y="1156"/>
                </a:cxn>
                <a:cxn ang="0">
                  <a:pos x="1023" y="1392"/>
                </a:cxn>
                <a:cxn ang="0">
                  <a:pos x="679" y="1595"/>
                </a:cxn>
                <a:cxn ang="0">
                  <a:pos x="197" y="2055"/>
                </a:cxn>
                <a:cxn ang="0">
                  <a:pos x="43" y="3058"/>
                </a:cxn>
                <a:cxn ang="0">
                  <a:pos x="55" y="3797"/>
                </a:cxn>
                <a:cxn ang="0">
                  <a:pos x="237" y="4311"/>
                </a:cxn>
                <a:cxn ang="0">
                  <a:pos x="479" y="4768"/>
                </a:cxn>
                <a:cxn ang="0">
                  <a:pos x="621" y="4912"/>
                </a:cxn>
                <a:cxn ang="0">
                  <a:pos x="622" y="5012"/>
                </a:cxn>
                <a:cxn ang="0">
                  <a:pos x="626" y="6578"/>
                </a:cxn>
                <a:cxn ang="0">
                  <a:pos x="542" y="7501"/>
                </a:cxn>
                <a:cxn ang="0">
                  <a:pos x="492" y="8582"/>
                </a:cxn>
                <a:cxn ang="0">
                  <a:pos x="544" y="9001"/>
                </a:cxn>
                <a:cxn ang="0">
                  <a:pos x="459" y="9181"/>
                </a:cxn>
                <a:cxn ang="0">
                  <a:pos x="394" y="9401"/>
                </a:cxn>
                <a:cxn ang="0">
                  <a:pos x="938" y="9438"/>
                </a:cxn>
                <a:cxn ang="0">
                  <a:pos x="964" y="9233"/>
                </a:cxn>
                <a:cxn ang="0">
                  <a:pos x="1073" y="8869"/>
                </a:cxn>
                <a:cxn ang="0">
                  <a:pos x="1101" y="8352"/>
                </a:cxn>
                <a:cxn ang="0">
                  <a:pos x="1245" y="7718"/>
                </a:cxn>
                <a:cxn ang="0">
                  <a:pos x="1236" y="6772"/>
                </a:cxn>
                <a:cxn ang="0">
                  <a:pos x="1631" y="6576"/>
                </a:cxn>
                <a:cxn ang="0">
                  <a:pos x="1668" y="7109"/>
                </a:cxn>
                <a:cxn ang="0">
                  <a:pos x="1695" y="7798"/>
                </a:cxn>
                <a:cxn ang="0">
                  <a:pos x="1727" y="8507"/>
                </a:cxn>
                <a:cxn ang="0">
                  <a:pos x="1807" y="8874"/>
                </a:cxn>
                <a:cxn ang="0">
                  <a:pos x="1765" y="9121"/>
                </a:cxn>
                <a:cxn ang="0">
                  <a:pos x="1917" y="9336"/>
                </a:cxn>
                <a:cxn ang="0">
                  <a:pos x="2137" y="9401"/>
                </a:cxn>
                <a:cxn ang="0">
                  <a:pos x="2716" y="9423"/>
                </a:cxn>
                <a:cxn ang="0">
                  <a:pos x="2661" y="9246"/>
                </a:cxn>
                <a:cxn ang="0">
                  <a:pos x="2361" y="8924"/>
                </a:cxn>
                <a:cxn ang="0">
                  <a:pos x="2386" y="8642"/>
                </a:cxn>
                <a:cxn ang="0">
                  <a:pos x="2466" y="8253"/>
                </a:cxn>
                <a:cxn ang="0">
                  <a:pos x="2472" y="7377"/>
                </a:cxn>
                <a:cxn ang="0">
                  <a:pos x="2638" y="6592"/>
                </a:cxn>
                <a:cxn ang="0">
                  <a:pos x="2860" y="5920"/>
                </a:cxn>
              </a:cxnLst>
              <a:rect l="0" t="0" r="r" b="b"/>
              <a:pathLst>
                <a:path w="2940" h="9481">
                  <a:moveTo>
                    <a:pt x="2936" y="5038"/>
                  </a:moveTo>
                  <a:cubicBezTo>
                    <a:pt x="2937" y="5028"/>
                    <a:pt x="2938" y="5020"/>
                    <a:pt x="2938" y="5012"/>
                  </a:cubicBezTo>
                  <a:cubicBezTo>
                    <a:pt x="2940" y="4934"/>
                    <a:pt x="2877" y="4816"/>
                    <a:pt x="2854" y="4672"/>
                  </a:cubicBezTo>
                  <a:cubicBezTo>
                    <a:pt x="2832" y="4528"/>
                    <a:pt x="2783" y="4284"/>
                    <a:pt x="2783" y="4284"/>
                  </a:cubicBezTo>
                  <a:cubicBezTo>
                    <a:pt x="2783" y="4284"/>
                    <a:pt x="2802" y="4241"/>
                    <a:pt x="2798" y="4218"/>
                  </a:cubicBezTo>
                  <a:cubicBezTo>
                    <a:pt x="2794" y="4196"/>
                    <a:pt x="2770" y="4082"/>
                    <a:pt x="2775" y="4026"/>
                  </a:cubicBezTo>
                  <a:cubicBezTo>
                    <a:pt x="2781" y="3970"/>
                    <a:pt x="2727" y="3966"/>
                    <a:pt x="2727" y="3966"/>
                  </a:cubicBezTo>
                  <a:cubicBezTo>
                    <a:pt x="2727" y="3966"/>
                    <a:pt x="2723" y="3913"/>
                    <a:pt x="2725" y="3846"/>
                  </a:cubicBezTo>
                  <a:cubicBezTo>
                    <a:pt x="2727" y="3779"/>
                    <a:pt x="2744" y="3492"/>
                    <a:pt x="2722" y="3239"/>
                  </a:cubicBezTo>
                  <a:cubicBezTo>
                    <a:pt x="2699" y="2987"/>
                    <a:pt x="2678" y="2766"/>
                    <a:pt x="2661" y="2431"/>
                  </a:cubicBezTo>
                  <a:cubicBezTo>
                    <a:pt x="2645" y="2096"/>
                    <a:pt x="2600" y="1860"/>
                    <a:pt x="2577" y="1773"/>
                  </a:cubicBezTo>
                  <a:cubicBezTo>
                    <a:pt x="2555" y="1687"/>
                    <a:pt x="2459" y="1661"/>
                    <a:pt x="2417" y="1639"/>
                  </a:cubicBezTo>
                  <a:cubicBezTo>
                    <a:pt x="2373" y="1616"/>
                    <a:pt x="2121" y="1521"/>
                    <a:pt x="2087" y="1504"/>
                  </a:cubicBezTo>
                  <a:cubicBezTo>
                    <a:pt x="2053" y="1487"/>
                    <a:pt x="1884" y="1410"/>
                    <a:pt x="1884" y="1410"/>
                  </a:cubicBezTo>
                  <a:cubicBezTo>
                    <a:pt x="1884" y="1410"/>
                    <a:pt x="1916" y="1395"/>
                    <a:pt x="1954" y="1384"/>
                  </a:cubicBezTo>
                  <a:cubicBezTo>
                    <a:pt x="1991" y="1373"/>
                    <a:pt x="2060" y="1356"/>
                    <a:pt x="2109" y="1350"/>
                  </a:cubicBezTo>
                  <a:cubicBezTo>
                    <a:pt x="2158" y="1345"/>
                    <a:pt x="2165" y="1276"/>
                    <a:pt x="2158" y="1251"/>
                  </a:cubicBezTo>
                  <a:cubicBezTo>
                    <a:pt x="2150" y="1227"/>
                    <a:pt x="2163" y="1206"/>
                    <a:pt x="2175" y="1197"/>
                  </a:cubicBezTo>
                  <a:cubicBezTo>
                    <a:pt x="2186" y="1188"/>
                    <a:pt x="2197" y="1184"/>
                    <a:pt x="2197" y="1165"/>
                  </a:cubicBezTo>
                  <a:cubicBezTo>
                    <a:pt x="2197" y="1146"/>
                    <a:pt x="2179" y="1120"/>
                    <a:pt x="2179" y="1120"/>
                  </a:cubicBezTo>
                  <a:cubicBezTo>
                    <a:pt x="2186" y="1079"/>
                    <a:pt x="2186" y="1079"/>
                    <a:pt x="2186" y="1079"/>
                  </a:cubicBezTo>
                  <a:cubicBezTo>
                    <a:pt x="2186" y="1079"/>
                    <a:pt x="2222" y="1069"/>
                    <a:pt x="2212" y="1045"/>
                  </a:cubicBezTo>
                  <a:cubicBezTo>
                    <a:pt x="2203" y="1021"/>
                    <a:pt x="2203" y="1010"/>
                    <a:pt x="2199" y="995"/>
                  </a:cubicBezTo>
                  <a:cubicBezTo>
                    <a:pt x="2195" y="980"/>
                    <a:pt x="2223" y="979"/>
                    <a:pt x="2223" y="979"/>
                  </a:cubicBezTo>
                  <a:cubicBezTo>
                    <a:pt x="2223" y="979"/>
                    <a:pt x="2223" y="979"/>
                    <a:pt x="2260" y="979"/>
                  </a:cubicBezTo>
                  <a:cubicBezTo>
                    <a:pt x="2298" y="979"/>
                    <a:pt x="2321" y="933"/>
                    <a:pt x="2302" y="904"/>
                  </a:cubicBezTo>
                  <a:cubicBezTo>
                    <a:pt x="2284" y="876"/>
                    <a:pt x="2232" y="768"/>
                    <a:pt x="2228" y="745"/>
                  </a:cubicBezTo>
                  <a:cubicBezTo>
                    <a:pt x="2223" y="722"/>
                    <a:pt x="2251" y="717"/>
                    <a:pt x="2251" y="666"/>
                  </a:cubicBezTo>
                  <a:cubicBezTo>
                    <a:pt x="2251" y="613"/>
                    <a:pt x="2251" y="590"/>
                    <a:pt x="2246" y="544"/>
                  </a:cubicBezTo>
                  <a:cubicBezTo>
                    <a:pt x="2241" y="497"/>
                    <a:pt x="2246" y="394"/>
                    <a:pt x="2246" y="394"/>
                  </a:cubicBezTo>
                  <a:cubicBezTo>
                    <a:pt x="2246" y="394"/>
                    <a:pt x="2275" y="365"/>
                    <a:pt x="2288" y="347"/>
                  </a:cubicBezTo>
                  <a:cubicBezTo>
                    <a:pt x="2302" y="328"/>
                    <a:pt x="2312" y="304"/>
                    <a:pt x="2293" y="281"/>
                  </a:cubicBezTo>
                  <a:cubicBezTo>
                    <a:pt x="2275" y="258"/>
                    <a:pt x="2270" y="248"/>
                    <a:pt x="2213" y="225"/>
                  </a:cubicBezTo>
                  <a:cubicBezTo>
                    <a:pt x="2157" y="202"/>
                    <a:pt x="2003" y="117"/>
                    <a:pt x="1960" y="94"/>
                  </a:cubicBezTo>
                  <a:cubicBezTo>
                    <a:pt x="1918" y="70"/>
                    <a:pt x="1717" y="0"/>
                    <a:pt x="1567" y="0"/>
                  </a:cubicBezTo>
                  <a:cubicBezTo>
                    <a:pt x="1417" y="0"/>
                    <a:pt x="1290" y="117"/>
                    <a:pt x="1234" y="243"/>
                  </a:cubicBezTo>
                  <a:cubicBezTo>
                    <a:pt x="1177" y="370"/>
                    <a:pt x="1182" y="468"/>
                    <a:pt x="1173" y="600"/>
                  </a:cubicBezTo>
                  <a:cubicBezTo>
                    <a:pt x="1164" y="731"/>
                    <a:pt x="1215" y="825"/>
                    <a:pt x="1248" y="928"/>
                  </a:cubicBezTo>
                  <a:cubicBezTo>
                    <a:pt x="1281" y="1031"/>
                    <a:pt x="1303" y="1146"/>
                    <a:pt x="1303" y="1146"/>
                  </a:cubicBezTo>
                  <a:cubicBezTo>
                    <a:pt x="1303" y="1146"/>
                    <a:pt x="1263" y="1146"/>
                    <a:pt x="1243" y="1156"/>
                  </a:cubicBezTo>
                  <a:cubicBezTo>
                    <a:pt x="1199" y="1178"/>
                    <a:pt x="1171" y="1195"/>
                    <a:pt x="1145" y="1251"/>
                  </a:cubicBezTo>
                  <a:cubicBezTo>
                    <a:pt x="1104" y="1339"/>
                    <a:pt x="1061" y="1359"/>
                    <a:pt x="1023" y="1392"/>
                  </a:cubicBezTo>
                  <a:cubicBezTo>
                    <a:pt x="985" y="1424"/>
                    <a:pt x="976" y="1467"/>
                    <a:pt x="962" y="1471"/>
                  </a:cubicBezTo>
                  <a:cubicBezTo>
                    <a:pt x="962" y="1471"/>
                    <a:pt x="759" y="1550"/>
                    <a:pt x="679" y="1595"/>
                  </a:cubicBezTo>
                  <a:cubicBezTo>
                    <a:pt x="599" y="1640"/>
                    <a:pt x="379" y="1697"/>
                    <a:pt x="300" y="1750"/>
                  </a:cubicBezTo>
                  <a:cubicBezTo>
                    <a:pt x="219" y="1802"/>
                    <a:pt x="222" y="1925"/>
                    <a:pt x="197" y="2055"/>
                  </a:cubicBezTo>
                  <a:cubicBezTo>
                    <a:pt x="172" y="2184"/>
                    <a:pt x="177" y="2277"/>
                    <a:pt x="117" y="2474"/>
                  </a:cubicBezTo>
                  <a:cubicBezTo>
                    <a:pt x="57" y="2671"/>
                    <a:pt x="75" y="2905"/>
                    <a:pt x="43" y="3058"/>
                  </a:cubicBezTo>
                  <a:cubicBezTo>
                    <a:pt x="10" y="3210"/>
                    <a:pt x="0" y="3419"/>
                    <a:pt x="2" y="3520"/>
                  </a:cubicBezTo>
                  <a:cubicBezTo>
                    <a:pt x="5" y="3620"/>
                    <a:pt x="17" y="3687"/>
                    <a:pt x="55" y="3797"/>
                  </a:cubicBezTo>
                  <a:cubicBezTo>
                    <a:pt x="92" y="3907"/>
                    <a:pt x="250" y="4244"/>
                    <a:pt x="250" y="4244"/>
                  </a:cubicBezTo>
                  <a:cubicBezTo>
                    <a:pt x="250" y="4244"/>
                    <a:pt x="247" y="4278"/>
                    <a:pt x="237" y="4311"/>
                  </a:cubicBezTo>
                  <a:cubicBezTo>
                    <a:pt x="227" y="4343"/>
                    <a:pt x="230" y="4363"/>
                    <a:pt x="255" y="4438"/>
                  </a:cubicBezTo>
                  <a:cubicBezTo>
                    <a:pt x="279" y="4513"/>
                    <a:pt x="422" y="4670"/>
                    <a:pt x="479" y="4768"/>
                  </a:cubicBezTo>
                  <a:cubicBezTo>
                    <a:pt x="536" y="4865"/>
                    <a:pt x="606" y="4778"/>
                    <a:pt x="606" y="4778"/>
                  </a:cubicBezTo>
                  <a:cubicBezTo>
                    <a:pt x="606" y="4778"/>
                    <a:pt x="619" y="4858"/>
                    <a:pt x="621" y="4912"/>
                  </a:cubicBezTo>
                  <a:cubicBezTo>
                    <a:pt x="622" y="4927"/>
                    <a:pt x="622" y="4963"/>
                    <a:pt x="622" y="5012"/>
                  </a:cubicBezTo>
                  <a:cubicBezTo>
                    <a:pt x="622" y="5012"/>
                    <a:pt x="622" y="5012"/>
                    <a:pt x="622" y="5012"/>
                  </a:cubicBezTo>
                  <a:cubicBezTo>
                    <a:pt x="600" y="5180"/>
                    <a:pt x="371" y="6637"/>
                    <a:pt x="464" y="6592"/>
                  </a:cubicBezTo>
                  <a:cubicBezTo>
                    <a:pt x="478" y="6586"/>
                    <a:pt x="537" y="6581"/>
                    <a:pt x="626" y="6578"/>
                  </a:cubicBezTo>
                  <a:cubicBezTo>
                    <a:pt x="625" y="6605"/>
                    <a:pt x="624" y="6631"/>
                    <a:pt x="624" y="6655"/>
                  </a:cubicBezTo>
                  <a:cubicBezTo>
                    <a:pt x="621" y="6852"/>
                    <a:pt x="547" y="7341"/>
                    <a:pt x="542" y="7501"/>
                  </a:cubicBezTo>
                  <a:cubicBezTo>
                    <a:pt x="536" y="7661"/>
                    <a:pt x="529" y="8155"/>
                    <a:pt x="529" y="8270"/>
                  </a:cubicBezTo>
                  <a:cubicBezTo>
                    <a:pt x="529" y="8385"/>
                    <a:pt x="527" y="8534"/>
                    <a:pt x="492" y="8582"/>
                  </a:cubicBezTo>
                  <a:cubicBezTo>
                    <a:pt x="457" y="8629"/>
                    <a:pt x="449" y="8682"/>
                    <a:pt x="454" y="8752"/>
                  </a:cubicBezTo>
                  <a:cubicBezTo>
                    <a:pt x="459" y="8821"/>
                    <a:pt x="544" y="9001"/>
                    <a:pt x="544" y="9001"/>
                  </a:cubicBezTo>
                  <a:cubicBezTo>
                    <a:pt x="544" y="9001"/>
                    <a:pt x="539" y="9034"/>
                    <a:pt x="527" y="9071"/>
                  </a:cubicBezTo>
                  <a:cubicBezTo>
                    <a:pt x="514" y="9108"/>
                    <a:pt x="489" y="9146"/>
                    <a:pt x="459" y="9181"/>
                  </a:cubicBezTo>
                  <a:cubicBezTo>
                    <a:pt x="429" y="9216"/>
                    <a:pt x="427" y="9316"/>
                    <a:pt x="427" y="9316"/>
                  </a:cubicBezTo>
                  <a:cubicBezTo>
                    <a:pt x="427" y="9316"/>
                    <a:pt x="399" y="9341"/>
                    <a:pt x="394" y="9401"/>
                  </a:cubicBezTo>
                  <a:cubicBezTo>
                    <a:pt x="390" y="9460"/>
                    <a:pt x="509" y="9466"/>
                    <a:pt x="626" y="9473"/>
                  </a:cubicBezTo>
                  <a:cubicBezTo>
                    <a:pt x="744" y="9481"/>
                    <a:pt x="923" y="9460"/>
                    <a:pt x="938" y="9438"/>
                  </a:cubicBezTo>
                  <a:cubicBezTo>
                    <a:pt x="953" y="9416"/>
                    <a:pt x="943" y="9326"/>
                    <a:pt x="943" y="9326"/>
                  </a:cubicBezTo>
                  <a:cubicBezTo>
                    <a:pt x="943" y="9326"/>
                    <a:pt x="958" y="9288"/>
                    <a:pt x="964" y="9233"/>
                  </a:cubicBezTo>
                  <a:cubicBezTo>
                    <a:pt x="968" y="9178"/>
                    <a:pt x="966" y="9031"/>
                    <a:pt x="966" y="9031"/>
                  </a:cubicBezTo>
                  <a:cubicBezTo>
                    <a:pt x="966" y="9031"/>
                    <a:pt x="1043" y="8934"/>
                    <a:pt x="1073" y="8869"/>
                  </a:cubicBezTo>
                  <a:cubicBezTo>
                    <a:pt x="1103" y="8804"/>
                    <a:pt x="1173" y="8642"/>
                    <a:pt x="1163" y="8540"/>
                  </a:cubicBezTo>
                  <a:cubicBezTo>
                    <a:pt x="1153" y="8437"/>
                    <a:pt x="1103" y="8382"/>
                    <a:pt x="1101" y="8352"/>
                  </a:cubicBezTo>
                  <a:cubicBezTo>
                    <a:pt x="1098" y="8322"/>
                    <a:pt x="1206" y="8120"/>
                    <a:pt x="1228" y="8075"/>
                  </a:cubicBezTo>
                  <a:cubicBezTo>
                    <a:pt x="1251" y="8030"/>
                    <a:pt x="1228" y="7848"/>
                    <a:pt x="1245" y="7718"/>
                  </a:cubicBezTo>
                  <a:cubicBezTo>
                    <a:pt x="1263" y="7588"/>
                    <a:pt x="1300" y="7196"/>
                    <a:pt x="1295" y="7074"/>
                  </a:cubicBezTo>
                  <a:cubicBezTo>
                    <a:pt x="1290" y="6952"/>
                    <a:pt x="1240" y="6802"/>
                    <a:pt x="1236" y="6772"/>
                  </a:cubicBezTo>
                  <a:cubicBezTo>
                    <a:pt x="1232" y="6753"/>
                    <a:pt x="1255" y="6667"/>
                    <a:pt x="1284" y="6573"/>
                  </a:cubicBezTo>
                  <a:cubicBezTo>
                    <a:pt x="1397" y="6573"/>
                    <a:pt x="1515" y="6574"/>
                    <a:pt x="1631" y="6576"/>
                  </a:cubicBezTo>
                  <a:cubicBezTo>
                    <a:pt x="1633" y="6611"/>
                    <a:pt x="1635" y="6639"/>
                    <a:pt x="1638" y="6660"/>
                  </a:cubicBezTo>
                  <a:cubicBezTo>
                    <a:pt x="1660" y="6845"/>
                    <a:pt x="1697" y="7032"/>
                    <a:pt x="1668" y="7109"/>
                  </a:cubicBezTo>
                  <a:cubicBezTo>
                    <a:pt x="1638" y="7187"/>
                    <a:pt x="1682" y="7241"/>
                    <a:pt x="1685" y="7362"/>
                  </a:cubicBezTo>
                  <a:cubicBezTo>
                    <a:pt x="1687" y="7481"/>
                    <a:pt x="1707" y="7633"/>
                    <a:pt x="1695" y="7798"/>
                  </a:cubicBezTo>
                  <a:cubicBezTo>
                    <a:pt x="1682" y="7963"/>
                    <a:pt x="1732" y="8238"/>
                    <a:pt x="1772" y="8325"/>
                  </a:cubicBezTo>
                  <a:cubicBezTo>
                    <a:pt x="1812" y="8412"/>
                    <a:pt x="1727" y="8437"/>
                    <a:pt x="1727" y="8507"/>
                  </a:cubicBezTo>
                  <a:cubicBezTo>
                    <a:pt x="1727" y="8577"/>
                    <a:pt x="1805" y="8652"/>
                    <a:pt x="1822" y="8702"/>
                  </a:cubicBezTo>
                  <a:cubicBezTo>
                    <a:pt x="1840" y="8752"/>
                    <a:pt x="1832" y="8807"/>
                    <a:pt x="1807" y="8874"/>
                  </a:cubicBezTo>
                  <a:cubicBezTo>
                    <a:pt x="1782" y="8942"/>
                    <a:pt x="1795" y="9101"/>
                    <a:pt x="1795" y="9101"/>
                  </a:cubicBezTo>
                  <a:cubicBezTo>
                    <a:pt x="1795" y="9101"/>
                    <a:pt x="1775" y="9108"/>
                    <a:pt x="1765" y="9121"/>
                  </a:cubicBezTo>
                  <a:cubicBezTo>
                    <a:pt x="1755" y="9134"/>
                    <a:pt x="1752" y="9256"/>
                    <a:pt x="1755" y="9273"/>
                  </a:cubicBezTo>
                  <a:cubicBezTo>
                    <a:pt x="1757" y="9291"/>
                    <a:pt x="1875" y="9328"/>
                    <a:pt x="1917" y="9336"/>
                  </a:cubicBezTo>
                  <a:cubicBezTo>
                    <a:pt x="1959" y="9343"/>
                    <a:pt x="2027" y="9331"/>
                    <a:pt x="2027" y="9331"/>
                  </a:cubicBezTo>
                  <a:cubicBezTo>
                    <a:pt x="2027" y="9331"/>
                    <a:pt x="2064" y="9361"/>
                    <a:pt x="2137" y="9401"/>
                  </a:cubicBezTo>
                  <a:cubicBezTo>
                    <a:pt x="2209" y="9440"/>
                    <a:pt x="2374" y="9453"/>
                    <a:pt x="2484" y="9453"/>
                  </a:cubicBezTo>
                  <a:cubicBezTo>
                    <a:pt x="2593" y="9453"/>
                    <a:pt x="2706" y="9440"/>
                    <a:pt x="2716" y="9423"/>
                  </a:cubicBezTo>
                  <a:cubicBezTo>
                    <a:pt x="2726" y="9406"/>
                    <a:pt x="2696" y="9371"/>
                    <a:pt x="2696" y="9371"/>
                  </a:cubicBezTo>
                  <a:cubicBezTo>
                    <a:pt x="2696" y="9371"/>
                    <a:pt x="2696" y="9256"/>
                    <a:pt x="2661" y="9246"/>
                  </a:cubicBezTo>
                  <a:cubicBezTo>
                    <a:pt x="2626" y="9236"/>
                    <a:pt x="2529" y="9203"/>
                    <a:pt x="2473" y="9134"/>
                  </a:cubicBezTo>
                  <a:cubicBezTo>
                    <a:pt x="2419" y="9064"/>
                    <a:pt x="2361" y="8924"/>
                    <a:pt x="2361" y="8924"/>
                  </a:cubicBezTo>
                  <a:cubicBezTo>
                    <a:pt x="2361" y="8924"/>
                    <a:pt x="2396" y="8889"/>
                    <a:pt x="2391" y="8849"/>
                  </a:cubicBezTo>
                  <a:cubicBezTo>
                    <a:pt x="2386" y="8809"/>
                    <a:pt x="2384" y="8672"/>
                    <a:pt x="2386" y="8642"/>
                  </a:cubicBezTo>
                  <a:cubicBezTo>
                    <a:pt x="2389" y="8612"/>
                    <a:pt x="2449" y="8522"/>
                    <a:pt x="2473" y="8469"/>
                  </a:cubicBezTo>
                  <a:cubicBezTo>
                    <a:pt x="2499" y="8417"/>
                    <a:pt x="2471" y="8302"/>
                    <a:pt x="2466" y="8253"/>
                  </a:cubicBezTo>
                  <a:cubicBezTo>
                    <a:pt x="2461" y="8202"/>
                    <a:pt x="2441" y="7884"/>
                    <a:pt x="2433" y="7770"/>
                  </a:cubicBezTo>
                  <a:cubicBezTo>
                    <a:pt x="2426" y="7656"/>
                    <a:pt x="2463" y="7471"/>
                    <a:pt x="2472" y="7377"/>
                  </a:cubicBezTo>
                  <a:cubicBezTo>
                    <a:pt x="2480" y="7297"/>
                    <a:pt x="2543" y="6833"/>
                    <a:pt x="2575" y="6590"/>
                  </a:cubicBezTo>
                  <a:cubicBezTo>
                    <a:pt x="2615" y="6591"/>
                    <a:pt x="2638" y="6592"/>
                    <a:pt x="2638" y="6592"/>
                  </a:cubicBezTo>
                  <a:cubicBezTo>
                    <a:pt x="2668" y="6594"/>
                    <a:pt x="2696" y="6592"/>
                    <a:pt x="2721" y="6586"/>
                  </a:cubicBezTo>
                  <a:cubicBezTo>
                    <a:pt x="2900" y="6541"/>
                    <a:pt x="2860" y="5920"/>
                    <a:pt x="2860" y="5920"/>
                  </a:cubicBezTo>
                  <a:lnTo>
                    <a:pt x="2936" y="5038"/>
                  </a:lnTo>
                  <a:close/>
                </a:path>
              </a:pathLst>
            </a:custGeom>
            <a:solidFill>
              <a:srgbClr val="9450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34"/>
            <p:cNvSpPr>
              <a:spLocks/>
            </p:cNvSpPr>
            <p:nvPr/>
          </p:nvSpPr>
          <p:spPr bwMode="gray">
            <a:xfrm>
              <a:off x="11679238" y="1974850"/>
              <a:ext cx="285750" cy="388938"/>
            </a:xfrm>
            <a:custGeom>
              <a:avLst/>
              <a:gdLst/>
              <a:ahLst/>
              <a:cxnLst>
                <a:cxn ang="0">
                  <a:pos x="1" y="0"/>
                </a:cxn>
                <a:cxn ang="0">
                  <a:pos x="370" y="0"/>
                </a:cxn>
                <a:cxn ang="0">
                  <a:pos x="370" y="381"/>
                </a:cxn>
                <a:cxn ang="0">
                  <a:pos x="84" y="504"/>
                </a:cxn>
                <a:cxn ang="0">
                  <a:pos x="1" y="0"/>
                </a:cxn>
              </a:cxnLst>
              <a:rect l="0" t="0" r="r" b="b"/>
              <a:pathLst>
                <a:path w="370" h="504">
                  <a:moveTo>
                    <a:pt x="1" y="0"/>
                  </a:moveTo>
                  <a:cubicBezTo>
                    <a:pt x="1" y="0"/>
                    <a:pt x="210" y="82"/>
                    <a:pt x="370" y="0"/>
                  </a:cubicBezTo>
                  <a:cubicBezTo>
                    <a:pt x="370" y="381"/>
                    <a:pt x="370" y="381"/>
                    <a:pt x="370" y="381"/>
                  </a:cubicBezTo>
                  <a:cubicBezTo>
                    <a:pt x="370" y="381"/>
                    <a:pt x="168" y="504"/>
                    <a:pt x="84" y="504"/>
                  </a:cubicBezTo>
                  <a:cubicBezTo>
                    <a:pt x="0" y="504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gray">
            <a:xfrm>
              <a:off x="10423525" y="2644775"/>
              <a:ext cx="612775" cy="1008063"/>
            </a:xfrm>
            <a:custGeom>
              <a:avLst/>
              <a:gdLst/>
              <a:ahLst/>
              <a:cxnLst>
                <a:cxn ang="0">
                  <a:pos x="724" y="188"/>
                </a:cxn>
                <a:cxn ang="0">
                  <a:pos x="539" y="70"/>
                </a:cxn>
                <a:cxn ang="0">
                  <a:pos x="460" y="32"/>
                </a:cxn>
                <a:cxn ang="0">
                  <a:pos x="460" y="33"/>
                </a:cxn>
                <a:cxn ang="0">
                  <a:pos x="415" y="16"/>
                </a:cxn>
                <a:cxn ang="0">
                  <a:pos x="333" y="122"/>
                </a:cxn>
                <a:cxn ang="0">
                  <a:pos x="271" y="313"/>
                </a:cxn>
                <a:cxn ang="0">
                  <a:pos x="112" y="784"/>
                </a:cxn>
                <a:cxn ang="0">
                  <a:pos x="25" y="1055"/>
                </a:cxn>
                <a:cxn ang="0">
                  <a:pos x="47" y="1173"/>
                </a:cxn>
                <a:cxn ang="0">
                  <a:pos x="252" y="1269"/>
                </a:cxn>
                <a:cxn ang="0">
                  <a:pos x="371" y="1302"/>
                </a:cxn>
                <a:cxn ang="0">
                  <a:pos x="397" y="1298"/>
                </a:cxn>
                <a:cxn ang="0">
                  <a:pos x="445" y="1162"/>
                </a:cxn>
                <a:cxn ang="0">
                  <a:pos x="771" y="317"/>
                </a:cxn>
                <a:cxn ang="0">
                  <a:pos x="724" y="188"/>
                </a:cxn>
              </a:cxnLst>
              <a:rect l="0" t="0" r="r" b="b"/>
              <a:pathLst>
                <a:path w="792" h="1303">
                  <a:moveTo>
                    <a:pt x="724" y="188"/>
                  </a:moveTo>
                  <a:cubicBezTo>
                    <a:pt x="689" y="162"/>
                    <a:pt x="591" y="105"/>
                    <a:pt x="539" y="70"/>
                  </a:cubicBezTo>
                  <a:cubicBezTo>
                    <a:pt x="506" y="48"/>
                    <a:pt x="483" y="39"/>
                    <a:pt x="460" y="32"/>
                  </a:cubicBezTo>
                  <a:cubicBezTo>
                    <a:pt x="460" y="32"/>
                    <a:pt x="460" y="33"/>
                    <a:pt x="460" y="33"/>
                  </a:cubicBezTo>
                  <a:cubicBezTo>
                    <a:pt x="446" y="28"/>
                    <a:pt x="429" y="22"/>
                    <a:pt x="415" y="16"/>
                  </a:cubicBezTo>
                  <a:cubicBezTo>
                    <a:pt x="371" y="0"/>
                    <a:pt x="355" y="74"/>
                    <a:pt x="333" y="122"/>
                  </a:cubicBezTo>
                  <a:cubicBezTo>
                    <a:pt x="333" y="122"/>
                    <a:pt x="296" y="227"/>
                    <a:pt x="271" y="313"/>
                  </a:cubicBezTo>
                  <a:cubicBezTo>
                    <a:pt x="247" y="400"/>
                    <a:pt x="140" y="700"/>
                    <a:pt x="112" y="784"/>
                  </a:cubicBezTo>
                  <a:cubicBezTo>
                    <a:pt x="85" y="869"/>
                    <a:pt x="49" y="992"/>
                    <a:pt x="25" y="1055"/>
                  </a:cubicBezTo>
                  <a:cubicBezTo>
                    <a:pt x="0" y="1118"/>
                    <a:pt x="12" y="1134"/>
                    <a:pt x="47" y="1173"/>
                  </a:cubicBezTo>
                  <a:cubicBezTo>
                    <a:pt x="81" y="1211"/>
                    <a:pt x="211" y="1261"/>
                    <a:pt x="252" y="1269"/>
                  </a:cubicBezTo>
                  <a:cubicBezTo>
                    <a:pt x="283" y="1274"/>
                    <a:pt x="337" y="1298"/>
                    <a:pt x="371" y="1302"/>
                  </a:cubicBezTo>
                  <a:cubicBezTo>
                    <a:pt x="382" y="1303"/>
                    <a:pt x="392" y="1303"/>
                    <a:pt x="397" y="1298"/>
                  </a:cubicBezTo>
                  <a:cubicBezTo>
                    <a:pt x="419" y="1280"/>
                    <a:pt x="426" y="1213"/>
                    <a:pt x="445" y="1162"/>
                  </a:cubicBezTo>
                  <a:cubicBezTo>
                    <a:pt x="464" y="1110"/>
                    <a:pt x="751" y="402"/>
                    <a:pt x="771" y="317"/>
                  </a:cubicBezTo>
                  <a:cubicBezTo>
                    <a:pt x="792" y="232"/>
                    <a:pt x="758" y="214"/>
                    <a:pt x="724" y="188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gray">
            <a:xfrm>
              <a:off x="10458450" y="3516313"/>
              <a:ext cx="239712" cy="153988"/>
            </a:xfrm>
            <a:custGeom>
              <a:avLst/>
              <a:gdLst/>
              <a:ahLst/>
              <a:cxnLst>
                <a:cxn ang="0">
                  <a:pos x="0" y="40"/>
                </a:cxn>
                <a:cxn ang="0">
                  <a:pos x="48" y="69"/>
                </a:cxn>
                <a:cxn ang="0">
                  <a:pos x="103" y="87"/>
                </a:cxn>
                <a:cxn ang="0">
                  <a:pos x="131" y="87"/>
                </a:cxn>
                <a:cxn ang="0">
                  <a:pos x="152" y="94"/>
                </a:cxn>
                <a:cxn ang="0">
                  <a:pos x="174" y="76"/>
                </a:cxn>
                <a:cxn ang="0">
                  <a:pos x="207" y="72"/>
                </a:cxn>
                <a:cxn ang="0">
                  <a:pos x="241" y="26"/>
                </a:cxn>
                <a:cxn ang="0">
                  <a:pos x="286" y="19"/>
                </a:cxn>
                <a:cxn ang="0">
                  <a:pos x="286" y="50"/>
                </a:cxn>
                <a:cxn ang="0">
                  <a:pos x="300" y="91"/>
                </a:cxn>
                <a:cxn ang="0">
                  <a:pos x="248" y="168"/>
                </a:cxn>
                <a:cxn ang="0">
                  <a:pos x="202" y="189"/>
                </a:cxn>
                <a:cxn ang="0">
                  <a:pos x="192" y="171"/>
                </a:cxn>
                <a:cxn ang="0">
                  <a:pos x="149" y="181"/>
                </a:cxn>
                <a:cxn ang="0">
                  <a:pos x="130" y="165"/>
                </a:cxn>
                <a:cxn ang="0">
                  <a:pos x="89" y="160"/>
                </a:cxn>
                <a:cxn ang="0">
                  <a:pos x="13" y="90"/>
                </a:cxn>
                <a:cxn ang="0">
                  <a:pos x="0" y="40"/>
                </a:cxn>
              </a:cxnLst>
              <a:rect l="0" t="0" r="r" b="b"/>
              <a:pathLst>
                <a:path w="311" h="199">
                  <a:moveTo>
                    <a:pt x="0" y="40"/>
                  </a:moveTo>
                  <a:cubicBezTo>
                    <a:pt x="0" y="40"/>
                    <a:pt x="19" y="58"/>
                    <a:pt x="48" y="69"/>
                  </a:cubicBezTo>
                  <a:cubicBezTo>
                    <a:pt x="75" y="80"/>
                    <a:pt x="103" y="87"/>
                    <a:pt x="103" y="87"/>
                  </a:cubicBezTo>
                  <a:cubicBezTo>
                    <a:pt x="103" y="87"/>
                    <a:pt x="122" y="87"/>
                    <a:pt x="131" y="87"/>
                  </a:cubicBezTo>
                  <a:cubicBezTo>
                    <a:pt x="141" y="87"/>
                    <a:pt x="152" y="94"/>
                    <a:pt x="152" y="94"/>
                  </a:cubicBezTo>
                  <a:cubicBezTo>
                    <a:pt x="152" y="94"/>
                    <a:pt x="153" y="84"/>
                    <a:pt x="174" y="76"/>
                  </a:cubicBezTo>
                  <a:cubicBezTo>
                    <a:pt x="194" y="68"/>
                    <a:pt x="207" y="72"/>
                    <a:pt x="207" y="72"/>
                  </a:cubicBezTo>
                  <a:cubicBezTo>
                    <a:pt x="207" y="72"/>
                    <a:pt x="227" y="41"/>
                    <a:pt x="241" y="26"/>
                  </a:cubicBezTo>
                  <a:cubicBezTo>
                    <a:pt x="254" y="11"/>
                    <a:pt x="271" y="0"/>
                    <a:pt x="286" y="19"/>
                  </a:cubicBezTo>
                  <a:cubicBezTo>
                    <a:pt x="295" y="29"/>
                    <a:pt x="286" y="50"/>
                    <a:pt x="286" y="50"/>
                  </a:cubicBezTo>
                  <a:cubicBezTo>
                    <a:pt x="286" y="50"/>
                    <a:pt x="311" y="61"/>
                    <a:pt x="300" y="91"/>
                  </a:cubicBezTo>
                  <a:cubicBezTo>
                    <a:pt x="289" y="121"/>
                    <a:pt x="269" y="140"/>
                    <a:pt x="248" y="168"/>
                  </a:cubicBezTo>
                  <a:cubicBezTo>
                    <a:pt x="231" y="190"/>
                    <a:pt x="214" y="199"/>
                    <a:pt x="202" y="189"/>
                  </a:cubicBezTo>
                  <a:cubicBezTo>
                    <a:pt x="194" y="183"/>
                    <a:pt x="192" y="171"/>
                    <a:pt x="192" y="171"/>
                  </a:cubicBezTo>
                  <a:cubicBezTo>
                    <a:pt x="192" y="171"/>
                    <a:pt x="165" y="184"/>
                    <a:pt x="149" y="181"/>
                  </a:cubicBezTo>
                  <a:cubicBezTo>
                    <a:pt x="133" y="179"/>
                    <a:pt x="130" y="165"/>
                    <a:pt x="130" y="165"/>
                  </a:cubicBezTo>
                  <a:cubicBezTo>
                    <a:pt x="130" y="165"/>
                    <a:pt x="104" y="169"/>
                    <a:pt x="89" y="160"/>
                  </a:cubicBezTo>
                  <a:cubicBezTo>
                    <a:pt x="74" y="150"/>
                    <a:pt x="27" y="113"/>
                    <a:pt x="13" y="90"/>
                  </a:cubicBezTo>
                  <a:cubicBezTo>
                    <a:pt x="0" y="66"/>
                    <a:pt x="0" y="40"/>
                    <a:pt x="0" y="40"/>
                  </a:cubicBezTo>
                  <a:close/>
                </a:path>
              </a:pathLst>
            </a:custGeom>
            <a:solidFill>
              <a:srgbClr val="9450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gray">
            <a:xfrm>
              <a:off x="10920413" y="900113"/>
              <a:ext cx="601662" cy="1393825"/>
            </a:xfrm>
            <a:custGeom>
              <a:avLst/>
              <a:gdLst/>
              <a:ahLst/>
              <a:cxnLst>
                <a:cxn ang="0">
                  <a:pos x="188" y="23"/>
                </a:cxn>
                <a:cxn ang="0">
                  <a:pos x="42" y="108"/>
                </a:cxn>
                <a:cxn ang="0">
                  <a:pos x="10" y="352"/>
                </a:cxn>
                <a:cxn ang="0">
                  <a:pos x="258" y="984"/>
                </a:cxn>
                <a:cxn ang="0">
                  <a:pos x="602" y="1804"/>
                </a:cxn>
                <a:cxn ang="0">
                  <a:pos x="602" y="1804"/>
                </a:cxn>
                <a:cxn ang="0">
                  <a:pos x="778" y="628"/>
                </a:cxn>
                <a:cxn ang="0">
                  <a:pos x="746" y="328"/>
                </a:cxn>
                <a:cxn ang="0">
                  <a:pos x="713" y="244"/>
                </a:cxn>
                <a:cxn ang="0">
                  <a:pos x="680" y="314"/>
                </a:cxn>
                <a:cxn ang="0">
                  <a:pos x="619" y="511"/>
                </a:cxn>
                <a:cxn ang="0">
                  <a:pos x="497" y="577"/>
                </a:cxn>
                <a:cxn ang="0">
                  <a:pos x="408" y="553"/>
                </a:cxn>
                <a:cxn ang="0">
                  <a:pos x="333" y="473"/>
                </a:cxn>
                <a:cxn ang="0">
                  <a:pos x="188" y="286"/>
                </a:cxn>
                <a:cxn ang="0">
                  <a:pos x="132" y="192"/>
                </a:cxn>
                <a:cxn ang="0">
                  <a:pos x="146" y="117"/>
                </a:cxn>
                <a:cxn ang="0">
                  <a:pos x="188" y="23"/>
                </a:cxn>
              </a:cxnLst>
              <a:rect l="0" t="0" r="r" b="b"/>
              <a:pathLst>
                <a:path w="778" h="1804">
                  <a:moveTo>
                    <a:pt x="188" y="23"/>
                  </a:moveTo>
                  <a:cubicBezTo>
                    <a:pt x="188" y="23"/>
                    <a:pt x="75" y="0"/>
                    <a:pt x="42" y="108"/>
                  </a:cubicBezTo>
                  <a:cubicBezTo>
                    <a:pt x="10" y="216"/>
                    <a:pt x="0" y="281"/>
                    <a:pt x="10" y="352"/>
                  </a:cubicBezTo>
                  <a:cubicBezTo>
                    <a:pt x="15" y="392"/>
                    <a:pt x="178" y="774"/>
                    <a:pt x="258" y="984"/>
                  </a:cubicBezTo>
                  <a:cubicBezTo>
                    <a:pt x="338" y="1195"/>
                    <a:pt x="602" y="1804"/>
                    <a:pt x="602" y="1804"/>
                  </a:cubicBezTo>
                  <a:cubicBezTo>
                    <a:pt x="602" y="1804"/>
                    <a:pt x="602" y="1804"/>
                    <a:pt x="602" y="1804"/>
                  </a:cubicBezTo>
                  <a:cubicBezTo>
                    <a:pt x="602" y="1804"/>
                    <a:pt x="778" y="783"/>
                    <a:pt x="778" y="628"/>
                  </a:cubicBezTo>
                  <a:cubicBezTo>
                    <a:pt x="778" y="473"/>
                    <a:pt x="760" y="361"/>
                    <a:pt x="746" y="328"/>
                  </a:cubicBezTo>
                  <a:cubicBezTo>
                    <a:pt x="732" y="295"/>
                    <a:pt x="713" y="244"/>
                    <a:pt x="713" y="244"/>
                  </a:cubicBezTo>
                  <a:cubicBezTo>
                    <a:pt x="713" y="244"/>
                    <a:pt x="680" y="267"/>
                    <a:pt x="680" y="314"/>
                  </a:cubicBezTo>
                  <a:cubicBezTo>
                    <a:pt x="680" y="361"/>
                    <a:pt x="671" y="460"/>
                    <a:pt x="619" y="511"/>
                  </a:cubicBezTo>
                  <a:cubicBezTo>
                    <a:pt x="568" y="563"/>
                    <a:pt x="530" y="563"/>
                    <a:pt x="497" y="577"/>
                  </a:cubicBezTo>
                  <a:cubicBezTo>
                    <a:pt x="464" y="591"/>
                    <a:pt x="422" y="558"/>
                    <a:pt x="408" y="553"/>
                  </a:cubicBezTo>
                  <a:cubicBezTo>
                    <a:pt x="394" y="549"/>
                    <a:pt x="380" y="520"/>
                    <a:pt x="333" y="473"/>
                  </a:cubicBezTo>
                  <a:cubicBezTo>
                    <a:pt x="286" y="427"/>
                    <a:pt x="225" y="333"/>
                    <a:pt x="188" y="286"/>
                  </a:cubicBezTo>
                  <a:cubicBezTo>
                    <a:pt x="150" y="239"/>
                    <a:pt x="132" y="192"/>
                    <a:pt x="132" y="192"/>
                  </a:cubicBezTo>
                  <a:cubicBezTo>
                    <a:pt x="132" y="192"/>
                    <a:pt x="127" y="164"/>
                    <a:pt x="146" y="117"/>
                  </a:cubicBezTo>
                  <a:cubicBezTo>
                    <a:pt x="165" y="70"/>
                    <a:pt x="188" y="23"/>
                    <a:pt x="188" y="23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86" name="Richtungspfeil 86"/>
          <p:cNvSpPr/>
          <p:nvPr/>
        </p:nvSpPr>
        <p:spPr bwMode="gray">
          <a:xfrm>
            <a:off x="358774" y="1556792"/>
            <a:ext cx="5451384" cy="431924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indent="-26670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de-DE" sz="1600" b="1" kern="0" dirty="0" smtClean="0">
                <a:solidFill>
                  <a:schemeClr val="tx2"/>
                </a:solidFill>
                <a:latin typeface="+mj-lt"/>
                <a:cs typeface="Arial" pitchFamily="34" charset="0"/>
              </a:rPr>
              <a:t>Data Mining und herkömmliche Business </a:t>
            </a:r>
            <a:r>
              <a:rPr lang="de-DE" sz="1600" b="1" kern="0" dirty="0" err="1" smtClean="0">
                <a:solidFill>
                  <a:schemeClr val="tx2"/>
                </a:solidFill>
                <a:latin typeface="+mj-lt"/>
                <a:cs typeface="Arial" pitchFamily="34" charset="0"/>
              </a:rPr>
              <a:t>Intelligence</a:t>
            </a:r>
            <a:endParaRPr lang="de-DE" sz="1600" b="1" kern="0" dirty="0" smtClean="0">
              <a:solidFill>
                <a:schemeClr val="tx2"/>
              </a:solidFill>
              <a:latin typeface="+mj-lt"/>
              <a:cs typeface="Arial" pitchFamily="34" charset="0"/>
            </a:endParaRPr>
          </a:p>
        </p:txBody>
      </p:sp>
      <p:sp>
        <p:nvSpPr>
          <p:cNvPr id="87" name="Richtungspfeil 87"/>
          <p:cNvSpPr/>
          <p:nvPr/>
        </p:nvSpPr>
        <p:spPr bwMode="gray">
          <a:xfrm>
            <a:off x="6025861" y="1556792"/>
            <a:ext cx="2784671" cy="431924"/>
          </a:xfrm>
          <a:prstGeom prst="homePlate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indent="-266700" algn="ctr">
              <a:spcBef>
                <a:spcPts val="300"/>
              </a:spcBef>
              <a:spcAft>
                <a:spcPts val="300"/>
              </a:spcAft>
              <a:buClr>
                <a:schemeClr val="bg1"/>
              </a:buClr>
            </a:pPr>
            <a:r>
              <a:rPr lang="de-DE" sz="1600" b="1" kern="0" dirty="0" err="1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Predictive</a:t>
            </a:r>
            <a:r>
              <a:rPr lang="de-DE" sz="1600" b="1" kern="0" dirty="0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 </a:t>
            </a:r>
            <a:r>
              <a:rPr lang="de-DE" sz="1600" b="1" kern="0" dirty="0" err="1" smtClean="0">
                <a:solidFill>
                  <a:schemeClr val="accent2"/>
                </a:solidFill>
                <a:latin typeface="+mj-lt"/>
                <a:cs typeface="Arial" pitchFamily="34" charset="0"/>
              </a:rPr>
              <a:t>Analytics</a:t>
            </a:r>
            <a:endParaRPr lang="de-DE" sz="1600" b="1" kern="0" dirty="0" smtClean="0">
              <a:solidFill>
                <a:schemeClr val="accent2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88" name="Gruppieren 92"/>
          <p:cNvGrpSpPr/>
          <p:nvPr/>
        </p:nvGrpSpPr>
        <p:grpSpPr bwMode="gray">
          <a:xfrm>
            <a:off x="358774" y="5296678"/>
            <a:ext cx="7685633" cy="292562"/>
            <a:chOff x="358774" y="5296678"/>
            <a:chExt cx="7685633" cy="292562"/>
          </a:xfrm>
          <a:solidFill>
            <a:schemeClr val="accent6"/>
          </a:solidFill>
        </p:grpSpPr>
        <p:sp>
          <p:nvSpPr>
            <p:cNvPr id="89" name="Richtungspfeil 88"/>
            <p:cNvSpPr/>
            <p:nvPr/>
          </p:nvSpPr>
          <p:spPr bwMode="gray">
            <a:xfrm>
              <a:off x="358774" y="5296678"/>
              <a:ext cx="6872498" cy="292562"/>
            </a:xfrm>
            <a:prstGeom prst="homePlat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marL="266700" indent="-266700" algn="ctr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</a:pPr>
              <a:r>
                <a:rPr lang="de-DE" sz="1600" dirty="0" smtClean="0"/>
                <a:t>Einfluss auf den Geschäftserfolg</a:t>
              </a:r>
            </a:p>
          </p:txBody>
        </p:sp>
        <p:sp>
          <p:nvSpPr>
            <p:cNvPr id="90" name="Eingekerbter Richtungspfeil 89"/>
            <p:cNvSpPr/>
            <p:nvPr/>
          </p:nvSpPr>
          <p:spPr bwMode="gray">
            <a:xfrm>
              <a:off x="7144985" y="5296678"/>
              <a:ext cx="357332" cy="2925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marL="266700" indent="-266700" algn="l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Arial" pitchFamily="34" charset="0"/>
                <a:buChar char="►"/>
              </a:pPr>
              <a:endParaRPr lang="de-DE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1" name="Eingekerbter Richtungspfeil 90"/>
            <p:cNvSpPr/>
            <p:nvPr/>
          </p:nvSpPr>
          <p:spPr bwMode="gray">
            <a:xfrm>
              <a:off x="7416030" y="5296678"/>
              <a:ext cx="357332" cy="2925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marL="266700" indent="-266700" algn="l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Arial" pitchFamily="34" charset="0"/>
                <a:buChar char="►"/>
              </a:pPr>
              <a:endParaRPr lang="de-DE" sz="1600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92" name="Eingekerbter Richtungspfeil 91"/>
            <p:cNvSpPr/>
            <p:nvPr/>
          </p:nvSpPr>
          <p:spPr bwMode="gray">
            <a:xfrm>
              <a:off x="7687075" y="5296678"/>
              <a:ext cx="357332" cy="292562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rIns="72000" bIns="72000" rtlCol="0" anchor="ctr"/>
            <a:lstStyle/>
            <a:p>
              <a:pPr marL="266700" indent="-266700" algn="l">
                <a:spcBef>
                  <a:spcPts val="300"/>
                </a:spcBef>
                <a:spcAft>
                  <a:spcPts val="300"/>
                </a:spcAft>
                <a:buClr>
                  <a:schemeClr val="bg1"/>
                </a:buClr>
                <a:buFont typeface="Arial" pitchFamily="34" charset="0"/>
                <a:buChar char="►"/>
              </a:pPr>
              <a:endParaRPr lang="de-DE" sz="1600" dirty="0" err="1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33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Datenmengen explodieren</a:t>
            </a:r>
            <a:endParaRPr lang="de-AT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885313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-4056" y="6093296"/>
            <a:ext cx="9144000" cy="764704"/>
          </a:xfrm>
          <a:prstGeom prst="rect">
            <a:avLst/>
          </a:prstGeom>
          <a:solidFill>
            <a:srgbClr val="0070C0">
              <a:alpha val="77000"/>
            </a:srgbClr>
          </a:solidFill>
          <a:ln w="25400" cap="flat" cmpd="sng" algn="ctr">
            <a:noFill/>
            <a:prstDash val="soli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a-DK" sz="3200" dirty="0" smtClean="0">
                <a:solidFill>
                  <a:schemeClr val="bg1">
                    <a:lumMod val="95000"/>
                  </a:schemeClr>
                </a:solidFill>
              </a:rPr>
              <a:t>Beispiel - wettervorhersage</a:t>
            </a:r>
            <a:endParaRPr 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366340" cy="609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438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Prinzip aus Labor &amp; Fabrik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48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367414" y="0"/>
            <a:ext cx="477658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Labor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300"/>
            <a:ext cx="3324225" cy="13716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85" y="625429"/>
            <a:ext cx="4263934" cy="2430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069" y="3654246"/>
            <a:ext cx="3976629" cy="2555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435494" y="4509120"/>
            <a:ext cx="3744416" cy="4227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5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5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Try &amp; Error</a:t>
            </a:r>
          </a:p>
          <a:p>
            <a:pPr marL="0" indent="0">
              <a:buFontTx/>
              <a:buNone/>
            </a:pP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Mustererkennung</a:t>
            </a:r>
          </a:p>
          <a:p>
            <a:pPr marL="0" indent="0">
              <a:buFontTx/>
              <a:buNone/>
            </a:pP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Analytische Apps</a:t>
            </a:r>
          </a:p>
        </p:txBody>
      </p:sp>
    </p:spTree>
    <p:extLst>
      <p:ext uri="{BB962C8B-B14F-4D97-AF65-F5344CB8AC3E}">
        <p14:creationId xmlns:p14="http://schemas.microsoft.com/office/powerpoint/2010/main" val="199671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367414" y="0"/>
            <a:ext cx="477658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</a:t>
            </a:r>
            <a:r>
              <a:rPr lang="de-DE" dirty="0" err="1" smtClean="0"/>
              <a:t>fabrik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9" y="2354262"/>
            <a:ext cx="3527425" cy="214947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864" y="4667435"/>
            <a:ext cx="2951685" cy="1967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70" y="2557120"/>
            <a:ext cx="3499872" cy="1349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ontent Placeholder 4"/>
          <p:cNvSpPr txBox="1">
            <a:spLocks/>
          </p:cNvSpPr>
          <p:nvPr/>
        </p:nvSpPr>
        <p:spPr>
          <a:xfrm>
            <a:off x="4423208" y="2265670"/>
            <a:ext cx="3744416" cy="4227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5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5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8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Integriert im Geschäftsprozess</a:t>
            </a:r>
          </a:p>
        </p:txBody>
      </p:sp>
      <p:sp>
        <p:nvSpPr>
          <p:cNvPr id="12" name="Content Placeholder 4"/>
          <p:cNvSpPr txBox="1">
            <a:spLocks/>
          </p:cNvSpPr>
          <p:nvPr/>
        </p:nvSpPr>
        <p:spPr>
          <a:xfrm>
            <a:off x="4446563" y="4209208"/>
            <a:ext cx="3509813" cy="3369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5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5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8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Analyse auf Massendaten</a:t>
            </a: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398451" y="5064414"/>
            <a:ext cx="3744416" cy="4227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5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5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Host </a:t>
            </a:r>
            <a:r>
              <a:rPr lang="de-DE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and</a:t>
            </a: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run</a:t>
            </a: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it</a:t>
            </a:r>
            <a:endParaRPr lang="de-DE" i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Tx/>
              <a:buNone/>
            </a:pP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At </a:t>
            </a:r>
            <a:r>
              <a:rPr lang="de-DE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Enterpise</a:t>
            </a: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Scale</a:t>
            </a:r>
            <a:endParaRPr lang="de-DE" i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FontTx/>
              <a:buNone/>
            </a:pPr>
            <a:r>
              <a:rPr lang="de-DE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de-DE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Realtime Enterprise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5613188" y="489113"/>
            <a:ext cx="2285036" cy="1523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4"/>
          <p:cNvSpPr txBox="1">
            <a:spLocks/>
          </p:cNvSpPr>
          <p:nvPr/>
        </p:nvSpPr>
        <p:spPr>
          <a:xfrm>
            <a:off x="4446563" y="130688"/>
            <a:ext cx="3744416" cy="42277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5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5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de-DE" sz="18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Leicht konsumierbar</a:t>
            </a:r>
          </a:p>
        </p:txBody>
      </p:sp>
    </p:spTree>
    <p:extLst>
      <p:ext uri="{BB962C8B-B14F-4D97-AF65-F5344CB8AC3E}">
        <p14:creationId xmlns:p14="http://schemas.microsoft.com/office/powerpoint/2010/main" val="1502919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Warum Big Data mit Microsoft?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635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 </a:t>
            </a:r>
            <a:r>
              <a:rPr lang="de-DE" dirty="0" err="1" smtClean="0"/>
              <a:t>world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Big Data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99" y="1192559"/>
            <a:ext cx="3667125" cy="2733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380" y="4199137"/>
            <a:ext cx="3143250" cy="23431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744" y="4134281"/>
            <a:ext cx="4535312" cy="26032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651" y="1218775"/>
            <a:ext cx="3739293" cy="25967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4732" y="3686835"/>
            <a:ext cx="8337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Script" panose="020B0504020000000003" pitchFamily="34" charset="0"/>
              </a:rPr>
              <a:t>Das wird nicht leicht</a:t>
            </a:r>
          </a:p>
        </p:txBody>
      </p:sp>
    </p:spTree>
    <p:extLst>
      <p:ext uri="{BB962C8B-B14F-4D97-AF65-F5344CB8AC3E}">
        <p14:creationId xmlns:p14="http://schemas.microsoft.com/office/powerpoint/2010/main" val="51575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5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6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Big Data </a:t>
            </a:r>
            <a:r>
              <a:rPr lang="de-DE" dirty="0" err="1" smtClean="0"/>
              <a:t>Ecosystem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488831"/>
            <a:ext cx="6391606" cy="47484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8000" y="4710818"/>
            <a:ext cx="1608420" cy="188634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804248" y="3501008"/>
            <a:ext cx="432048" cy="792088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7504" y="3501008"/>
            <a:ext cx="8337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Script" panose="020B0504020000000003" pitchFamily="34" charset="0"/>
              </a:rPr>
              <a:t>Behalten Sie den Überblick?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8847" y="2996952"/>
            <a:ext cx="1553651" cy="151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8000" y="1442935"/>
            <a:ext cx="1608420" cy="136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5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3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345" y="2084653"/>
            <a:ext cx="2105025" cy="2390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370" y="2090564"/>
            <a:ext cx="2190750" cy="24098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SQL vs. </a:t>
            </a:r>
            <a:r>
              <a:rPr lang="de-DE" dirty="0" err="1" smtClean="0"/>
              <a:t>NoSQL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6809" y="2852936"/>
            <a:ext cx="2230973" cy="21139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384" y="2425639"/>
            <a:ext cx="603885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26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3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4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2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2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23528" y="2204864"/>
            <a:ext cx="8387976" cy="80087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2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/>
              <a:t>“[Facebook] started in the </a:t>
            </a:r>
            <a:r>
              <a:rPr lang="en-US" sz="2800" dirty="0" err="1"/>
              <a:t>Hadoop</a:t>
            </a:r>
            <a:r>
              <a:rPr lang="en-US" sz="2800" dirty="0"/>
              <a:t> world. We are now bringing in relational to enhance that. We're kind of going [in] the other </a:t>
            </a:r>
            <a:r>
              <a:rPr lang="en-US" sz="2800" dirty="0" smtClean="0"/>
              <a:t>direction.”</a:t>
            </a:r>
          </a:p>
          <a:p>
            <a:pPr marL="0" indent="0">
              <a:buNone/>
            </a:pPr>
            <a:r>
              <a:rPr lang="en-US" sz="2800" dirty="0" smtClean="0"/>
              <a:t>“We've </a:t>
            </a:r>
            <a:r>
              <a:rPr lang="en-US" sz="2800" dirty="0"/>
              <a:t>been there, and [we] realized that using the wrong technology for certain kinds of problems can be difficult. We started at the end and we're working our way backwards, bringing in both.”</a:t>
            </a:r>
            <a:endParaRPr lang="de-DE" sz="28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07504" y="6381328"/>
            <a:ext cx="8604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 smtClean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</a:t>
            </a:r>
            <a:r>
              <a:rPr lang="de-DE" sz="1050" dirty="0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http://tdwi.org/articles/2013/05/06/facebooks-relational-platform.aspx?j=192038&amp;e=marcel.franke@pmone.com&amp;l=50_HTML&amp;u=3967541&amp;mid=1060748&amp;jb=84&amp;m=1</a:t>
            </a:r>
            <a:endParaRPr lang="de-DE" sz="1050" dirty="0" smtClean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97" y="0"/>
            <a:ext cx="3816424" cy="214673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283968" y="5373216"/>
            <a:ext cx="4248472" cy="800873"/>
          </a:xfrm>
          <a:prstGeom prst="rect">
            <a:avLst/>
          </a:prstGeom>
        </p:spPr>
        <p:txBody>
          <a:bodyPr/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2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2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dirty="0"/>
              <a:t>Ken </a:t>
            </a:r>
            <a:r>
              <a:rPr lang="de-DE" dirty="0" err="1"/>
              <a:t>Rudin</a:t>
            </a:r>
            <a:r>
              <a:rPr lang="de-DE" dirty="0" smtClean="0"/>
              <a:t>, </a:t>
            </a:r>
          </a:p>
          <a:p>
            <a:pPr marL="0" indent="0" algn="r">
              <a:buNone/>
            </a:pPr>
            <a:r>
              <a:rPr lang="en-US" dirty="0" smtClean="0"/>
              <a:t>Director </a:t>
            </a:r>
            <a:r>
              <a:rPr lang="en-US" dirty="0"/>
              <a:t>of </a:t>
            </a:r>
            <a:r>
              <a:rPr lang="en-US" dirty="0" smtClean="0"/>
              <a:t>Analytics </a:t>
            </a:r>
            <a:r>
              <a:rPr lang="en-US" dirty="0"/>
              <a:t>for Facebook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927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beste aus beiden </a:t>
            </a:r>
            <a:r>
              <a:rPr lang="de-DE" dirty="0" err="1" smtClean="0"/>
              <a:t>welten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500" y="1778099"/>
            <a:ext cx="5524500" cy="3667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6876" y="5689064"/>
            <a:ext cx="8337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800" b="1" dirty="0" smtClean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egoe Script" panose="020B0504020000000003" pitchFamily="34" charset="0"/>
              </a:rPr>
              <a:t>Beides kombinieren!</a:t>
            </a:r>
          </a:p>
        </p:txBody>
      </p:sp>
    </p:spTree>
    <p:extLst>
      <p:ext uri="{BB962C8B-B14F-4D97-AF65-F5344CB8AC3E}">
        <p14:creationId xmlns:p14="http://schemas.microsoft.com/office/powerpoint/2010/main" val="308952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 Ausgangspunkt…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633" y="1491137"/>
            <a:ext cx="1327014" cy="973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418" y="1602368"/>
            <a:ext cx="1008112" cy="916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271" y="2488047"/>
            <a:ext cx="1042864" cy="966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BE9"/>
              </a:clrFrom>
              <a:clrTo>
                <a:srgbClr val="FFFBE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640" y="1475999"/>
            <a:ext cx="2430542" cy="20625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2059" y="1159362"/>
            <a:ext cx="2070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Strukturierte Daten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4048" y="1159362"/>
            <a:ext cx="2232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Unstrukturierte Daten</a:t>
            </a:r>
            <a:endParaRPr lang="en-US" sz="16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3258480" y="3659149"/>
            <a:ext cx="2249270" cy="910839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5715559" y="3794439"/>
            <a:ext cx="244827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Harmonisieren und Information schaffen</a:t>
            </a:r>
          </a:p>
          <a:p>
            <a:r>
              <a:rPr lang="de-DE" sz="16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(Rolle des „Data Scientist“)</a:t>
            </a:r>
            <a:endParaRPr lang="en-US" sz="1600" b="1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11890" y="4813830"/>
            <a:ext cx="5417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b="1" dirty="0" smtClean="0"/>
              <a:t>„BIG Data“</a:t>
            </a:r>
          </a:p>
          <a:p>
            <a:pPr algn="ctr"/>
            <a:r>
              <a:rPr lang="de-AT" sz="2400" i="1" dirty="0" smtClean="0"/>
              <a:t>Volume, </a:t>
            </a:r>
            <a:r>
              <a:rPr lang="de-AT" sz="2400" i="1" dirty="0" err="1" smtClean="0"/>
              <a:t>Variety</a:t>
            </a:r>
            <a:r>
              <a:rPr lang="de-AT" sz="2400" i="1" dirty="0" smtClean="0"/>
              <a:t>, </a:t>
            </a:r>
            <a:r>
              <a:rPr lang="de-AT" sz="2400" i="1" dirty="0" err="1" smtClean="0"/>
              <a:t>Velocity</a:t>
            </a:r>
            <a:endParaRPr lang="en-US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369430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Ein günstiges und effizientes Labor </a:t>
            </a:r>
            <a:br>
              <a:rPr lang="de-AT" dirty="0" smtClean="0"/>
            </a:br>
            <a:r>
              <a:rPr lang="de-AT" dirty="0" smtClean="0"/>
              <a:t>zum Experimentieren</a:t>
            </a:r>
            <a:endParaRPr lang="de-AT" dirty="0"/>
          </a:p>
        </p:txBody>
      </p:sp>
      <p:cxnSp>
        <p:nvCxnSpPr>
          <p:cNvPr id="18" name="Gerader Verbinder 17"/>
          <p:cNvCxnSpPr/>
          <p:nvPr/>
        </p:nvCxnSpPr>
        <p:spPr>
          <a:xfrm>
            <a:off x="707315" y="4631408"/>
            <a:ext cx="7776864" cy="0"/>
          </a:xfrm>
          <a:prstGeom prst="line">
            <a:avLst/>
          </a:prstGeom>
          <a:ln w="254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/>
          <p:cNvCxnSpPr/>
          <p:nvPr/>
        </p:nvCxnSpPr>
        <p:spPr>
          <a:xfrm>
            <a:off x="683568" y="3090688"/>
            <a:ext cx="7776864" cy="0"/>
          </a:xfrm>
          <a:prstGeom prst="line">
            <a:avLst/>
          </a:prstGeom>
          <a:ln w="254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49" y="3268195"/>
            <a:ext cx="992645" cy="900000"/>
          </a:xfrm>
          <a:prstGeom prst="rect">
            <a:avLst/>
          </a:prstGeom>
        </p:spPr>
      </p:pic>
      <p:sp>
        <p:nvSpPr>
          <p:cNvPr id="33" name="TextBox 24"/>
          <p:cNvSpPr txBox="1"/>
          <p:nvPr/>
        </p:nvSpPr>
        <p:spPr>
          <a:xfrm>
            <a:off x="2241204" y="4202883"/>
            <a:ext cx="1606707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Explorer</a:t>
            </a:r>
            <a:endParaRPr lang="de-DE" sz="1600" b="1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7" y="5373216"/>
            <a:ext cx="1344000" cy="1008000"/>
          </a:xfrm>
          <a:prstGeom prst="rect">
            <a:avLst/>
          </a:prstGeom>
        </p:spPr>
      </p:pic>
      <p:grpSp>
        <p:nvGrpSpPr>
          <p:cNvPr id="73" name="Gruppieren 25"/>
          <p:cNvGrpSpPr>
            <a:grpSpLocks noChangeAspect="1"/>
          </p:cNvGrpSpPr>
          <p:nvPr/>
        </p:nvGrpSpPr>
        <p:grpSpPr>
          <a:xfrm>
            <a:off x="2987824" y="5480965"/>
            <a:ext cx="1591305" cy="1080000"/>
            <a:chOff x="4596667" y="4932843"/>
            <a:chExt cx="2652349" cy="1756989"/>
          </a:xfrm>
        </p:grpSpPr>
        <p:pic>
          <p:nvPicPr>
            <p:cNvPr id="74" name="Picture 10" descr="http://www.gsx.com/Portals/38080/images/cloud.gif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667" y="4932843"/>
              <a:ext cx="2652349" cy="175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2" descr="http://blog.delicious.com/wp-content/uploads/2013/07/facebook_logo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632" y="5556462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6" name="Picture 4" descr="http://4.bp.blogspot.com/-5p2pzlJGFmQ/TdpYlzlp6PI/AAAAAAAAAWc/k_J_Kshi6eE/s1600/TwitterIc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6156" y="5556462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14" descr="http://www.iconhot.com/icon/png/file-icons-vs-2/256/log-2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92" y="5589053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Rectangle 18460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>
            <a:off x="5117697" y="4488934"/>
            <a:ext cx="2735263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Grafik 15"/>
          <p:cNvPicPr>
            <a:picLocks noChangeAspect="1"/>
          </p:cNvPicPr>
          <p:nvPr/>
        </p:nvPicPr>
        <p:blipFill rotWithShape="1">
          <a:blip r:embed="rId10"/>
          <a:srcRect l="2779"/>
          <a:stretch/>
        </p:blipFill>
        <p:spPr>
          <a:xfrm>
            <a:off x="5796136" y="3429000"/>
            <a:ext cx="1259396" cy="752475"/>
          </a:xfrm>
          <a:prstGeom prst="rect">
            <a:avLst/>
          </a:prstGeom>
        </p:spPr>
      </p:pic>
      <p:sp>
        <p:nvSpPr>
          <p:cNvPr id="88" name="TextBox 24"/>
          <p:cNvSpPr txBox="1"/>
          <p:nvPr/>
        </p:nvSpPr>
        <p:spPr>
          <a:xfrm>
            <a:off x="5724128" y="4181475"/>
            <a:ext cx="167341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9" name="Picture 24" descr="http://www.uvdutch.com/links/Chain-link-2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4540">
            <a:off x="4623226" y="2689188"/>
            <a:ext cx="682712" cy="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ttp://blog.executivetrainingsolutions.com/wp-content/uploads/2012/10/powerpivot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491" y="1196752"/>
            <a:ext cx="878423" cy="88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Pfeil nach rechts 40"/>
          <p:cNvSpPr/>
          <p:nvPr/>
        </p:nvSpPr>
        <p:spPr>
          <a:xfrm rot="13497417">
            <a:off x="5112692" y="2747137"/>
            <a:ext cx="648072" cy="5760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 smtClean="0"/>
          </a:p>
        </p:txBody>
      </p:sp>
      <p:sp>
        <p:nvSpPr>
          <p:cNvPr id="92" name="Textfeld 29"/>
          <p:cNvSpPr txBox="1"/>
          <p:nvPr/>
        </p:nvSpPr>
        <p:spPr>
          <a:xfrm rot="2554561">
            <a:off x="5250499" y="3027706"/>
            <a:ext cx="68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 dirty="0" smtClean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93" name="TextBox 24"/>
          <p:cNvSpPr txBox="1"/>
          <p:nvPr/>
        </p:nvSpPr>
        <p:spPr>
          <a:xfrm>
            <a:off x="4328660" y="2047012"/>
            <a:ext cx="1368152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PowerPivot</a:t>
            </a:r>
            <a:r>
              <a:rPr lang="de-DE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in-Memor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</a:t>
            </a:r>
          </a:p>
        </p:txBody>
      </p:sp>
      <p:sp>
        <p:nvSpPr>
          <p:cNvPr id="27" name="Pfeil nach rechts 26"/>
          <p:cNvSpPr/>
          <p:nvPr/>
        </p:nvSpPr>
        <p:spPr>
          <a:xfrm rot="17847751">
            <a:off x="2772587" y="3621434"/>
            <a:ext cx="2507405" cy="5760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 smtClean="0"/>
          </a:p>
        </p:txBody>
      </p:sp>
      <p:sp>
        <p:nvSpPr>
          <p:cNvPr id="34" name="Textfeld 49"/>
          <p:cNvSpPr txBox="1"/>
          <p:nvPr/>
        </p:nvSpPr>
        <p:spPr>
          <a:xfrm>
            <a:off x="7703292" y="4815183"/>
            <a:ext cx="686426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AT" sz="1200" b="0" dirty="0" err="1" smtClean="0"/>
              <a:t>OleDB</a:t>
            </a:r>
            <a:endParaRPr lang="de-AT" sz="1200" b="0" dirty="0"/>
          </a:p>
          <a:p>
            <a:r>
              <a:rPr lang="de-AT" sz="1200" b="0" dirty="0" err="1" smtClean="0"/>
              <a:t>Odata</a:t>
            </a:r>
            <a:endParaRPr lang="de-AT" sz="1200" b="0" dirty="0"/>
          </a:p>
        </p:txBody>
      </p:sp>
      <p:pic>
        <p:nvPicPr>
          <p:cNvPr id="38" name="Picture 20" descr="http://icons.iconarchive.com/icons/avosoft/warm-toolbar/128/database-ico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00" y="5552672"/>
            <a:ext cx="792759" cy="7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55"/>
          <p:cNvGrpSpPr>
            <a:grpSpLocks noChangeAspect="1"/>
          </p:cNvGrpSpPr>
          <p:nvPr/>
        </p:nvGrpSpPr>
        <p:grpSpPr bwMode="auto">
          <a:xfrm>
            <a:off x="6226246" y="5503244"/>
            <a:ext cx="956119" cy="917377"/>
            <a:chOff x="4752" y="5044"/>
            <a:chExt cx="699" cy="812"/>
          </a:xfrm>
        </p:grpSpPr>
        <p:pic>
          <p:nvPicPr>
            <p:cNvPr id="41" name="Rectangle 56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752" y="5044"/>
              <a:ext cx="699" cy="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Rectangle 57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4883" y="5388"/>
              <a:ext cx="44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" name="Picture 12" descr="http://upload.wikimedia.org/wikipedia/fr/c/cf/Logo_Microsoft_Excel_2013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1" y="1350554"/>
            <a:ext cx="833256" cy="8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24"/>
          <p:cNvSpPr txBox="1"/>
          <p:nvPr/>
        </p:nvSpPr>
        <p:spPr>
          <a:xfrm>
            <a:off x="100906" y="2219441"/>
            <a:ext cx="187176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 Excel</a:t>
            </a:r>
            <a:endParaRPr lang="de-DE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6" name="TextBox 24"/>
          <p:cNvSpPr txBox="1"/>
          <p:nvPr/>
        </p:nvSpPr>
        <p:spPr>
          <a:xfrm>
            <a:off x="1721379" y="6325897"/>
            <a:ext cx="147904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400" b="0" dirty="0" err="1" smtClean="0"/>
              <a:t>WebServer</a:t>
            </a:r>
            <a:r>
              <a:rPr lang="en-US" sz="1400" b="0" dirty="0" smtClean="0"/>
              <a:t>-Logs</a:t>
            </a:r>
          </a:p>
          <a:p>
            <a:pPr algn="ctr"/>
            <a:r>
              <a:rPr lang="en-US" sz="1400" b="0" dirty="0" smtClean="0"/>
              <a:t>Sensor data</a:t>
            </a:r>
            <a:endParaRPr lang="en-US" sz="1400" b="0" dirty="0"/>
          </a:p>
        </p:txBody>
      </p:sp>
      <p:sp>
        <p:nvSpPr>
          <p:cNvPr id="47" name="TextBox 24"/>
          <p:cNvSpPr txBox="1"/>
          <p:nvPr/>
        </p:nvSpPr>
        <p:spPr>
          <a:xfrm>
            <a:off x="4323758" y="6433591"/>
            <a:ext cx="175414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400" b="0" dirty="0" smtClean="0"/>
              <a:t>Data Marketplace</a:t>
            </a:r>
            <a:endParaRPr lang="en-US" sz="1400" b="0" dirty="0"/>
          </a:p>
        </p:txBody>
      </p:sp>
      <p:sp>
        <p:nvSpPr>
          <p:cNvPr id="48" name="TextBox 24"/>
          <p:cNvSpPr txBox="1"/>
          <p:nvPr/>
        </p:nvSpPr>
        <p:spPr>
          <a:xfrm>
            <a:off x="6264280" y="6433591"/>
            <a:ext cx="82800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7236296" y="6433591"/>
            <a:ext cx="118800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Databases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1" name="TextBox 24"/>
          <p:cNvSpPr txBox="1"/>
          <p:nvPr/>
        </p:nvSpPr>
        <p:spPr>
          <a:xfrm>
            <a:off x="107952" y="5610203"/>
            <a:ext cx="187176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Quellsysteme</a:t>
            </a:r>
            <a:endParaRPr lang="de-DE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5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88" grpId="0" animBg="1"/>
      <p:bldP spid="91" grpId="0" animBg="1"/>
      <p:bldP spid="93" grpId="0" animBg="1"/>
      <p:bldP spid="27" grpId="0" animBg="1"/>
      <p:bldP spid="34" grpId="0" animBg="1"/>
      <p:bldP spid="44" grpId="0" animBg="1"/>
      <p:bldP spid="36" grpId="0" animBg="1"/>
      <p:bldP spid="47" grpId="0" animBg="1"/>
      <p:bldP spid="48" grpId="0" animBg="1"/>
      <p:bldP spid="4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</a:t>
            </a:r>
            <a:r>
              <a:rPr lang="de-DE" dirty="0" err="1" smtClean="0"/>
              <a:t>demo</a:t>
            </a:r>
            <a:r>
              <a:rPr lang="de-DE" dirty="0" smtClean="0"/>
              <a:t> Data Explorer</a:t>
            </a:r>
            <a:endParaRPr lang="de-DE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539311"/>
            <a:ext cx="8784976" cy="491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53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7" y="5373216"/>
            <a:ext cx="1344000" cy="1008000"/>
          </a:xfrm>
          <a:prstGeom prst="rect">
            <a:avLst/>
          </a:prstGeom>
        </p:spPr>
      </p:pic>
      <p:pic>
        <p:nvPicPr>
          <p:cNvPr id="1048" name="Picture 24" descr="http://www.uvdutch.com/links/Chain-link-2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94540">
            <a:off x="4623226" y="2689188"/>
            <a:ext cx="682712" cy="517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Breitere Datenbasis</a:t>
            </a:r>
            <a:endParaRPr lang="de-AT" dirty="0"/>
          </a:p>
        </p:txBody>
      </p:sp>
      <p:pic>
        <p:nvPicPr>
          <p:cNvPr id="8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46" y="3441022"/>
            <a:ext cx="1592586" cy="897157"/>
          </a:xfrm>
          <a:prstGeom prst="rect">
            <a:avLst/>
          </a:prstGeom>
        </p:spPr>
      </p:pic>
      <p:grpSp>
        <p:nvGrpSpPr>
          <p:cNvPr id="26" name="Gruppieren 25"/>
          <p:cNvGrpSpPr>
            <a:grpSpLocks noChangeAspect="1"/>
          </p:cNvGrpSpPr>
          <p:nvPr/>
        </p:nvGrpSpPr>
        <p:grpSpPr>
          <a:xfrm>
            <a:off x="2987824" y="5480965"/>
            <a:ext cx="1591305" cy="1080000"/>
            <a:chOff x="4596667" y="4932843"/>
            <a:chExt cx="2652349" cy="1756989"/>
          </a:xfrm>
        </p:grpSpPr>
        <p:pic>
          <p:nvPicPr>
            <p:cNvPr id="1034" name="Picture 10" descr="http://www.gsx.com/Portals/38080/images/cloud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667" y="4932843"/>
              <a:ext cx="2652349" cy="175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://blog.delicious.com/wp-content/uploads/2013/07/facebook_logo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632" y="5556462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://4.bp.blogspot.com/-5p2pzlJGFmQ/TdpYlzlp6PI/AAAAAAAAAWc/k_J_Kshi6eE/s1600/TwitterIco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6156" y="5556462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Grafik 14"/>
          <p:cNvPicPr>
            <a:picLocks noChangeAspect="1"/>
          </p:cNvPicPr>
          <p:nvPr/>
        </p:nvPicPr>
        <p:blipFill rotWithShape="1">
          <a:blip r:embed="rId9"/>
          <a:srcRect r="5600"/>
          <a:stretch/>
        </p:blipFill>
        <p:spPr>
          <a:xfrm>
            <a:off x="2987824" y="3429000"/>
            <a:ext cx="1213867" cy="742950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10"/>
          <a:srcRect l="2779"/>
          <a:stretch/>
        </p:blipFill>
        <p:spPr>
          <a:xfrm>
            <a:off x="5796136" y="3429000"/>
            <a:ext cx="1259396" cy="752475"/>
          </a:xfrm>
          <a:prstGeom prst="rect">
            <a:avLst/>
          </a:prstGeom>
        </p:spPr>
      </p:pic>
      <p:pic>
        <p:nvPicPr>
          <p:cNvPr id="1030" name="Picture 6" descr="http://blog.executivetrainingsolutions.com/wp-content/uploads/2012/10/powerpivot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743" y="1201877"/>
            <a:ext cx="878423" cy="88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Gerader Verbinder 17"/>
          <p:cNvCxnSpPr/>
          <p:nvPr/>
        </p:nvCxnSpPr>
        <p:spPr>
          <a:xfrm>
            <a:off x="707315" y="4631408"/>
            <a:ext cx="7776864" cy="0"/>
          </a:xfrm>
          <a:prstGeom prst="line">
            <a:avLst/>
          </a:prstGeom>
          <a:ln w="254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4"/>
          <p:cNvSpPr txBox="1"/>
          <p:nvPr/>
        </p:nvSpPr>
        <p:spPr>
          <a:xfrm>
            <a:off x="2987824" y="4181475"/>
            <a:ext cx="118186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HDInsight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779912" y="2052137"/>
            <a:ext cx="1368152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PowerPivot</a:t>
            </a:r>
            <a:r>
              <a:rPr lang="de-DE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in-Memor</a:t>
            </a:r>
            <a:r>
              <a:rPr lang="de-DE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</a:t>
            </a:r>
          </a:p>
        </p:txBody>
      </p:sp>
      <p:cxnSp>
        <p:nvCxnSpPr>
          <p:cNvPr id="25" name="Gerader Verbinder 24"/>
          <p:cNvCxnSpPr/>
          <p:nvPr/>
        </p:nvCxnSpPr>
        <p:spPr>
          <a:xfrm>
            <a:off x="683568" y="3090688"/>
            <a:ext cx="7776864" cy="0"/>
          </a:xfrm>
          <a:prstGeom prst="line">
            <a:avLst/>
          </a:prstGeom>
          <a:ln w="254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Picture 12" descr="http://upload.wikimedia.org/wikipedia/fr/c/cf/Logo_Microsoft_Excel_201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31" y="1350554"/>
            <a:ext cx="833256" cy="83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iconhot.com/icon/png/file-icons-vs-2/256/log-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92" y="5589053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Pfeil nach rechts 39"/>
          <p:cNvSpPr/>
          <p:nvPr/>
        </p:nvSpPr>
        <p:spPr>
          <a:xfrm rot="18932918">
            <a:off x="4180478" y="2746893"/>
            <a:ext cx="648072" cy="5760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sz="1200" b="1" dirty="0" err="1" smtClean="0"/>
              <a:t>Hive</a:t>
            </a:r>
            <a:endParaRPr lang="de-AT" sz="1200" b="1" dirty="0" smtClean="0"/>
          </a:p>
        </p:txBody>
      </p:sp>
      <p:sp>
        <p:nvSpPr>
          <p:cNvPr id="41" name="Pfeil nach rechts 40"/>
          <p:cNvSpPr/>
          <p:nvPr/>
        </p:nvSpPr>
        <p:spPr>
          <a:xfrm rot="13497417">
            <a:off x="5112692" y="2747137"/>
            <a:ext cx="648072" cy="576064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600" b="1" dirty="0" smtClean="0"/>
          </a:p>
        </p:txBody>
      </p:sp>
      <p:sp>
        <p:nvSpPr>
          <p:cNvPr id="30" name="Textfeld 29"/>
          <p:cNvSpPr txBox="1"/>
          <p:nvPr/>
        </p:nvSpPr>
        <p:spPr>
          <a:xfrm rot="2554561">
            <a:off x="5250499" y="3027706"/>
            <a:ext cx="6864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b="1" dirty="0" smtClean="0">
                <a:solidFill>
                  <a:schemeClr val="bg1"/>
                </a:solidFill>
              </a:rPr>
              <a:t>SQL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1770703" y="4684246"/>
            <a:ext cx="68642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AT" sz="1200" b="0" dirty="0"/>
              <a:t>Feed</a:t>
            </a:r>
          </a:p>
          <a:p>
            <a:r>
              <a:rPr lang="de-AT" sz="1200" b="0" dirty="0" err="1"/>
              <a:t>Odata</a:t>
            </a:r>
            <a:endParaRPr lang="de-AT" sz="1200" b="0" dirty="0"/>
          </a:p>
          <a:p>
            <a:r>
              <a:rPr lang="de-AT" sz="1200" b="0" dirty="0"/>
              <a:t>Flume</a:t>
            </a:r>
          </a:p>
        </p:txBody>
      </p:sp>
      <p:sp>
        <p:nvSpPr>
          <p:cNvPr id="52" name="TextBox 24"/>
          <p:cNvSpPr txBox="1"/>
          <p:nvPr/>
        </p:nvSpPr>
        <p:spPr>
          <a:xfrm>
            <a:off x="100906" y="2219441"/>
            <a:ext cx="187176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Microsoft Excel</a:t>
            </a:r>
            <a:endParaRPr lang="de-DE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3" name="TextBox 24"/>
          <p:cNvSpPr txBox="1"/>
          <p:nvPr/>
        </p:nvSpPr>
        <p:spPr>
          <a:xfrm>
            <a:off x="107952" y="5610203"/>
            <a:ext cx="187176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Quellsysteme</a:t>
            </a:r>
            <a:endParaRPr lang="de-DE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9" name="TextBox 24"/>
          <p:cNvSpPr txBox="1"/>
          <p:nvPr/>
        </p:nvSpPr>
        <p:spPr>
          <a:xfrm>
            <a:off x="5724128" y="4181475"/>
            <a:ext cx="1673418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SQL Server</a:t>
            </a:r>
            <a:endParaRPr lang="de-DE" b="1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4" name="Rectangle 18460"/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>
            <a:off x="2273220" y="4499297"/>
            <a:ext cx="2735263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Rectangle 18460"/>
          <p:cNvPicPr>
            <a:picLocks noChangeAspect="1" noChangeArrowheads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>
            <a:off x="5117697" y="4488934"/>
            <a:ext cx="2735263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feld 49"/>
          <p:cNvSpPr txBox="1"/>
          <p:nvPr/>
        </p:nvSpPr>
        <p:spPr>
          <a:xfrm>
            <a:off x="7703292" y="4815183"/>
            <a:ext cx="686426" cy="46166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AT" sz="1200" b="0" dirty="0" err="1" smtClean="0"/>
              <a:t>OleDB</a:t>
            </a:r>
            <a:endParaRPr lang="de-AT" sz="1200" b="0" dirty="0"/>
          </a:p>
          <a:p>
            <a:r>
              <a:rPr lang="de-AT" sz="1200" b="0" dirty="0" err="1" smtClean="0"/>
              <a:t>Odata</a:t>
            </a:r>
            <a:endParaRPr lang="de-AT" sz="1200" b="0" dirty="0"/>
          </a:p>
        </p:txBody>
      </p:sp>
      <p:pic>
        <p:nvPicPr>
          <p:cNvPr id="39" name="Picture 4" descr="C:\Users\mprokesch\Desktop\Bild1.png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818181"/>
              </a:clrFrom>
              <a:clrTo>
                <a:srgbClr val="81818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92080" y="1206737"/>
            <a:ext cx="936104" cy="936104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24"/>
          <p:cNvSpPr txBox="1"/>
          <p:nvPr/>
        </p:nvSpPr>
        <p:spPr>
          <a:xfrm>
            <a:off x="5114357" y="2204864"/>
            <a:ext cx="1618597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Tabular</a:t>
            </a:r>
            <a:r>
              <a:rPr lang="de-DE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Model</a:t>
            </a:r>
            <a:endParaRPr lang="de-DE" sz="1600" b="1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Picture 20" descr="http://icons.iconarchive.com/icons/avosoft/warm-toolbar/128/database-icon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00" y="5552672"/>
            <a:ext cx="792759" cy="7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oup 55"/>
          <p:cNvGrpSpPr>
            <a:grpSpLocks noChangeAspect="1"/>
          </p:cNvGrpSpPr>
          <p:nvPr/>
        </p:nvGrpSpPr>
        <p:grpSpPr bwMode="auto">
          <a:xfrm>
            <a:off x="6226246" y="5503244"/>
            <a:ext cx="956119" cy="917377"/>
            <a:chOff x="4752" y="5044"/>
            <a:chExt cx="699" cy="812"/>
          </a:xfrm>
        </p:grpSpPr>
        <p:pic>
          <p:nvPicPr>
            <p:cNvPr id="54" name="Rectangle 56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4752" y="5044"/>
              <a:ext cx="699" cy="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Rectangle 57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4883" y="5388"/>
              <a:ext cx="44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8" name="TextBox 24"/>
          <p:cNvSpPr txBox="1"/>
          <p:nvPr/>
        </p:nvSpPr>
        <p:spPr>
          <a:xfrm>
            <a:off x="1721379" y="6325897"/>
            <a:ext cx="147904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400" b="0" dirty="0" err="1" smtClean="0"/>
              <a:t>WebServer</a:t>
            </a:r>
            <a:r>
              <a:rPr lang="en-US" sz="1400" b="0" dirty="0" smtClean="0"/>
              <a:t>-Logs</a:t>
            </a:r>
          </a:p>
          <a:p>
            <a:pPr algn="ctr"/>
            <a:r>
              <a:rPr lang="en-US" sz="1400" b="0" dirty="0" smtClean="0"/>
              <a:t>Sensor data</a:t>
            </a:r>
            <a:endParaRPr lang="en-US" sz="1400" b="0" dirty="0"/>
          </a:p>
        </p:txBody>
      </p:sp>
      <p:sp>
        <p:nvSpPr>
          <p:cNvPr id="59" name="TextBox 24"/>
          <p:cNvSpPr txBox="1"/>
          <p:nvPr/>
        </p:nvSpPr>
        <p:spPr>
          <a:xfrm>
            <a:off x="4323758" y="6433591"/>
            <a:ext cx="175414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400" b="0" dirty="0" smtClean="0"/>
              <a:t>Data Marketplace</a:t>
            </a:r>
            <a:endParaRPr lang="en-US" sz="1400" b="0" dirty="0"/>
          </a:p>
        </p:txBody>
      </p:sp>
      <p:sp>
        <p:nvSpPr>
          <p:cNvPr id="60" name="TextBox 24"/>
          <p:cNvSpPr txBox="1"/>
          <p:nvPr/>
        </p:nvSpPr>
        <p:spPr>
          <a:xfrm>
            <a:off x="6264280" y="6433591"/>
            <a:ext cx="82800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TextBox 24"/>
          <p:cNvSpPr txBox="1"/>
          <p:nvPr/>
        </p:nvSpPr>
        <p:spPr>
          <a:xfrm>
            <a:off x="7236296" y="6433591"/>
            <a:ext cx="118800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Databases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6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40" grpId="0" animBg="1"/>
      <p:bldP spid="41" grpId="0" animBg="1"/>
      <p:bldP spid="50" grpId="0" animBg="1"/>
      <p:bldP spid="52" grpId="0" animBg="1"/>
      <p:bldP spid="49" grpId="0" animBg="1"/>
      <p:bldP spid="37" grpId="0" animBg="1"/>
      <p:bldP spid="43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Live </a:t>
            </a:r>
            <a:r>
              <a:rPr lang="de-DE" dirty="0" err="1" smtClean="0"/>
              <a:t>demo</a:t>
            </a:r>
            <a:r>
              <a:rPr lang="de-DE" dirty="0" smtClean="0"/>
              <a:t> </a:t>
            </a:r>
            <a:r>
              <a:rPr lang="de-DE" dirty="0" err="1" smtClean="0"/>
              <a:t>Hadoop</a:t>
            </a:r>
            <a:r>
              <a:rPr lang="de-DE" dirty="0" smtClean="0"/>
              <a:t> &amp; Co.</a:t>
            </a:r>
            <a:endParaRPr lang="de-DE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3" y="1539311"/>
            <a:ext cx="8784976" cy="4914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75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57" y="5373216"/>
            <a:ext cx="1344000" cy="1008000"/>
          </a:xfrm>
          <a:prstGeom prst="rect">
            <a:avLst/>
          </a:prstGeom>
        </p:spPr>
      </p:pic>
      <p:grpSp>
        <p:nvGrpSpPr>
          <p:cNvPr id="67" name="Gruppieren 25"/>
          <p:cNvGrpSpPr>
            <a:grpSpLocks noChangeAspect="1"/>
          </p:cNvGrpSpPr>
          <p:nvPr/>
        </p:nvGrpSpPr>
        <p:grpSpPr>
          <a:xfrm>
            <a:off x="2987824" y="5480965"/>
            <a:ext cx="1591305" cy="1080000"/>
            <a:chOff x="4596667" y="4932843"/>
            <a:chExt cx="2652349" cy="1756989"/>
          </a:xfrm>
        </p:grpSpPr>
        <p:pic>
          <p:nvPicPr>
            <p:cNvPr id="68" name="Picture 10" descr="http://www.gsx.com/Portals/38080/images/cloud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667" y="4932843"/>
              <a:ext cx="2652349" cy="1756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" descr="http://blog.delicious.com/wp-content/uploads/2013/07/facebook_logo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9632" y="5556462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4" descr="http://4.bp.blogspot.com/-5p2pzlJGFmQ/TdpYlzlp6PI/AAAAAAAAAWc/k_J_Kshi6eE/s1600/TwitterIc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6156" y="5556462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141062" y="1257138"/>
            <a:ext cx="1368357" cy="54842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Ausbaubar zu einer stabilen </a:t>
            </a:r>
            <a:br>
              <a:rPr lang="de-AT" dirty="0"/>
            </a:br>
            <a:r>
              <a:rPr lang="de-AT" dirty="0"/>
              <a:t>Big Data-Architektur</a:t>
            </a:r>
            <a:endParaRPr lang="en-US" dirty="0"/>
          </a:p>
        </p:txBody>
      </p:sp>
      <p:sp>
        <p:nvSpPr>
          <p:cNvPr id="33" name="TextBox 24"/>
          <p:cNvSpPr txBox="1"/>
          <p:nvPr/>
        </p:nvSpPr>
        <p:spPr>
          <a:xfrm>
            <a:off x="1721379" y="2060848"/>
            <a:ext cx="182865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Front-Ends &amp; Mobile</a:t>
            </a: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37" name="Group 25"/>
          <p:cNvGrpSpPr/>
          <p:nvPr/>
        </p:nvGrpSpPr>
        <p:grpSpPr>
          <a:xfrm>
            <a:off x="3344494" y="2798422"/>
            <a:ext cx="3564914" cy="2094690"/>
            <a:chOff x="3902965" y="4332568"/>
            <a:chExt cx="3919093" cy="2308491"/>
          </a:xfrm>
        </p:grpSpPr>
        <p:pic>
          <p:nvPicPr>
            <p:cNvPr id="38" name="Picture 3"/>
            <p:cNvPicPr>
              <a:picLocks noChangeAspect="1"/>
            </p:cNvPicPr>
            <p:nvPr/>
          </p:nvPicPr>
          <p:blipFill rotWithShape="1">
            <a:blip r:embed="rId6"/>
            <a:srcRect t="35334"/>
            <a:stretch/>
          </p:blipFill>
          <p:spPr>
            <a:xfrm>
              <a:off x="3902965" y="4332568"/>
              <a:ext cx="3127472" cy="2296647"/>
            </a:xfrm>
            <a:prstGeom prst="rect">
              <a:avLst/>
            </a:prstGeom>
          </p:spPr>
        </p:pic>
        <p:sp>
          <p:nvSpPr>
            <p:cNvPr id="39" name="TextBox 24"/>
            <p:cNvSpPr txBox="1"/>
            <p:nvPr/>
          </p:nvSpPr>
          <p:spPr>
            <a:xfrm>
              <a:off x="5487240" y="5996597"/>
              <a:ext cx="2334818" cy="644462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000000">
                      <a:lumMod val="50000"/>
                      <a:lumOff val="50000"/>
                    </a:srgb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SQL Server PDW</a:t>
              </a:r>
            </a:p>
            <a:p>
              <a:endParaRPr lang="en-US" sz="1600" dirty="0">
                <a:solidFill>
                  <a:srgbClr val="000000">
                    <a:lumMod val="50000"/>
                    <a:lumOff val="50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cxnSp>
        <p:nvCxnSpPr>
          <p:cNvPr id="41" name="Gerader Verbinder 17"/>
          <p:cNvCxnSpPr/>
          <p:nvPr/>
        </p:nvCxnSpPr>
        <p:spPr>
          <a:xfrm>
            <a:off x="1788179" y="4725144"/>
            <a:ext cx="6696000" cy="0"/>
          </a:xfrm>
          <a:prstGeom prst="line">
            <a:avLst/>
          </a:prstGeom>
          <a:ln w="254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24"/>
          <p:cNvCxnSpPr/>
          <p:nvPr/>
        </p:nvCxnSpPr>
        <p:spPr>
          <a:xfrm>
            <a:off x="1788179" y="2636912"/>
            <a:ext cx="6696000" cy="0"/>
          </a:xfrm>
          <a:prstGeom prst="line">
            <a:avLst/>
          </a:prstGeom>
          <a:ln w="25400">
            <a:solidFill>
              <a:schemeClr val="bg2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24"/>
          <p:cNvSpPr txBox="1"/>
          <p:nvPr/>
        </p:nvSpPr>
        <p:spPr>
          <a:xfrm rot="5400000">
            <a:off x="7657693" y="5707939"/>
            <a:ext cx="1871760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Quellsysteme</a:t>
            </a: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7" name="Picture 235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001" y="3936314"/>
            <a:ext cx="512098" cy="1269098"/>
          </a:xfrm>
          <a:prstGeom prst="rect">
            <a:avLst/>
          </a:prstGeom>
        </p:spPr>
      </p:pic>
      <p:sp>
        <p:nvSpPr>
          <p:cNvPr id="52" name="TextBox 20"/>
          <p:cNvSpPr txBox="1"/>
          <p:nvPr/>
        </p:nvSpPr>
        <p:spPr>
          <a:xfrm>
            <a:off x="149813" y="5074621"/>
            <a:ext cx="1541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On-Premises</a:t>
            </a: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381" y="2788354"/>
            <a:ext cx="1765059" cy="130327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6757595" y="4130407"/>
            <a:ext cx="17748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Semantic data model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TextBox 24"/>
          <p:cNvSpPr txBox="1"/>
          <p:nvPr/>
        </p:nvSpPr>
        <p:spPr>
          <a:xfrm>
            <a:off x="1721379" y="6325897"/>
            <a:ext cx="1479047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400" b="0" dirty="0" err="1" smtClean="0"/>
              <a:t>WebServer</a:t>
            </a:r>
            <a:r>
              <a:rPr lang="en-US" sz="1400" b="0" dirty="0" smtClean="0"/>
              <a:t>-Logs</a:t>
            </a:r>
          </a:p>
          <a:p>
            <a:pPr algn="ctr"/>
            <a:r>
              <a:rPr lang="en-US" sz="1400" b="0" dirty="0" smtClean="0"/>
              <a:t>Sensor data</a:t>
            </a:r>
            <a:endParaRPr lang="en-US" sz="1400" b="0" dirty="0"/>
          </a:p>
        </p:txBody>
      </p:sp>
      <p:pic>
        <p:nvPicPr>
          <p:cNvPr id="71" name="Picture 14" descr="http://www.iconhot.com/icon/png/file-icons-vs-2/256/log-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792" y="5589053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24"/>
          <p:cNvSpPr txBox="1"/>
          <p:nvPr/>
        </p:nvSpPr>
        <p:spPr>
          <a:xfrm>
            <a:off x="4323758" y="6433591"/>
            <a:ext cx="1754144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en-US" sz="1400" b="0" dirty="0" smtClean="0"/>
              <a:t>Data Marketplace</a:t>
            </a:r>
            <a:endParaRPr lang="en-US" sz="1400" b="0" dirty="0"/>
          </a:p>
        </p:txBody>
      </p:sp>
      <p:pic>
        <p:nvPicPr>
          <p:cNvPr id="74" name="Rectangle 18460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>
            <a:off x="2273220" y="4677568"/>
            <a:ext cx="2735263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3" name="Rectangle 18460"/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>
            <a:off x="5117697" y="4677568"/>
            <a:ext cx="2735263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20" descr="http://icons.iconarchive.com/icons/avosoft/warm-toolbar/128/database-ico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000" y="5552672"/>
            <a:ext cx="792759" cy="7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24"/>
          <p:cNvSpPr txBox="1"/>
          <p:nvPr/>
        </p:nvSpPr>
        <p:spPr>
          <a:xfrm>
            <a:off x="6264280" y="6433591"/>
            <a:ext cx="82800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SAP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90" name="Group 55"/>
          <p:cNvGrpSpPr>
            <a:grpSpLocks noChangeAspect="1"/>
          </p:cNvGrpSpPr>
          <p:nvPr/>
        </p:nvGrpSpPr>
        <p:grpSpPr bwMode="auto">
          <a:xfrm>
            <a:off x="6226246" y="5503244"/>
            <a:ext cx="956119" cy="917377"/>
            <a:chOff x="4752" y="5044"/>
            <a:chExt cx="699" cy="812"/>
          </a:xfrm>
        </p:grpSpPr>
        <p:pic>
          <p:nvPicPr>
            <p:cNvPr id="91" name="Rectangle 56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752" y="5044"/>
              <a:ext cx="699" cy="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Rectangle 57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4883" y="5388"/>
              <a:ext cx="44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3" name="TextBox 24"/>
          <p:cNvSpPr txBox="1"/>
          <p:nvPr/>
        </p:nvSpPr>
        <p:spPr>
          <a:xfrm>
            <a:off x="7236296" y="6433591"/>
            <a:ext cx="1188000" cy="30777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Databases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4" name="TextBox 24"/>
          <p:cNvSpPr txBox="1"/>
          <p:nvPr/>
        </p:nvSpPr>
        <p:spPr>
          <a:xfrm>
            <a:off x="3059832" y="4301703"/>
            <a:ext cx="1761344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HDInsight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5" name="TextBox 24"/>
          <p:cNvSpPr txBox="1"/>
          <p:nvPr/>
        </p:nvSpPr>
        <p:spPr>
          <a:xfrm>
            <a:off x="5220520" y="2038084"/>
            <a:ext cx="1871760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Prediction &amp; </a:t>
            </a:r>
          </a:p>
          <a:p>
            <a:pPr algn="r"/>
            <a:r>
              <a:rPr lang="en-US" sz="16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Science</a:t>
            </a: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263" y="1203403"/>
            <a:ext cx="1066232" cy="10734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16111" y="1244850"/>
            <a:ext cx="3291993" cy="960014"/>
            <a:chOff x="3224223" y="1474505"/>
            <a:chExt cx="3291993" cy="960014"/>
          </a:xfrm>
        </p:grpSpPr>
        <p:pic>
          <p:nvPicPr>
            <p:cNvPr id="65" name="Picture 12" descr="http://upload.wikimedia.org/wikipedia/fr/c/cf/Logo_Microsoft_Excel_2013.png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4223" y="1474505"/>
              <a:ext cx="833256" cy="8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Grafik 41"/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546891" y="1486793"/>
              <a:ext cx="969325" cy="9477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908" y="1474521"/>
              <a:ext cx="800762" cy="833225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3186" y="1891275"/>
            <a:ext cx="4108690" cy="966303"/>
          </a:xfrm>
          <a:prstGeom prst="rect">
            <a:avLst/>
          </a:prstGeom>
        </p:spPr>
      </p:pic>
      <p:sp>
        <p:nvSpPr>
          <p:cNvPr id="96" name="TextBox 20"/>
          <p:cNvSpPr txBox="1"/>
          <p:nvPr/>
        </p:nvSpPr>
        <p:spPr>
          <a:xfrm>
            <a:off x="70225" y="2857578"/>
            <a:ext cx="1541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Windows Azure</a:t>
            </a:r>
            <a:endParaRPr lang="en-US" sz="1600" dirty="0">
              <a:solidFill>
                <a:srgbClr val="000000">
                  <a:lumMod val="75000"/>
                  <a:lumOff val="2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72973" y="1259985"/>
            <a:ext cx="982613" cy="78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4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" grpId="0" animBg="1"/>
      <p:bldP spid="46" grpId="0" animBg="1"/>
      <p:bldP spid="52" grpId="0"/>
      <p:bldP spid="55" grpId="0"/>
      <p:bldP spid="61" grpId="0" animBg="1"/>
      <p:bldP spid="73" grpId="0" animBg="1"/>
      <p:bldP spid="86" grpId="0" animBg="1"/>
      <p:bldP spid="93" grpId="0" animBg="1"/>
      <p:bldP spid="94" grpId="0" animBg="1"/>
      <p:bldP spid="95" grpId="0" animBg="1"/>
      <p:bldP spid="9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Polybase</a:t>
            </a:r>
            <a:r>
              <a:rPr lang="de-DE" dirty="0" smtClean="0"/>
              <a:t> Beispiel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412775"/>
            <a:ext cx="8424936" cy="1938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26" y="3501008"/>
            <a:ext cx="851854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98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Weitere Vorträge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800" dirty="0" smtClean="0"/>
              <a:t>14:15 - </a:t>
            </a:r>
            <a:r>
              <a:rPr lang="en-US" sz="2800" dirty="0" err="1"/>
              <a:t>Hadoop</a:t>
            </a:r>
            <a:r>
              <a:rPr lang="en-US" sz="2800" dirty="0"/>
              <a:t> Now, Next and </a:t>
            </a:r>
            <a:r>
              <a:rPr lang="en-US" sz="2800" dirty="0" smtClean="0"/>
              <a:t>Beyond</a:t>
            </a:r>
          </a:p>
          <a:p>
            <a:r>
              <a:rPr lang="en-US" sz="2800" dirty="0" smtClean="0"/>
              <a:t>15:30 - </a:t>
            </a:r>
            <a:r>
              <a:rPr lang="en-US" sz="2800" dirty="0"/>
              <a:t>Introduction to Microsoft Big Data </a:t>
            </a:r>
            <a:r>
              <a:rPr lang="en-US" sz="2800" dirty="0" smtClean="0"/>
              <a:t>Part I</a:t>
            </a:r>
          </a:p>
          <a:p>
            <a:r>
              <a:rPr lang="en-US" sz="2800" dirty="0" smtClean="0"/>
              <a:t>17:00 - </a:t>
            </a:r>
            <a:r>
              <a:rPr lang="en-US" sz="2800" dirty="0"/>
              <a:t>Introduction to Microsoft Big Data </a:t>
            </a:r>
            <a:r>
              <a:rPr lang="en-US" sz="2800" dirty="0" smtClean="0"/>
              <a:t>Part II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173198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DANKE…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04864"/>
            <a:ext cx="5951934" cy="289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7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Große Verlosung!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Am Ende der Veranstaltung (ca. 18:00 Uhr)</a:t>
            </a:r>
          </a:p>
          <a:p>
            <a:r>
              <a:rPr lang="de-DE" b="1" dirty="0"/>
              <a:t>Gewinnt </a:t>
            </a:r>
            <a:r>
              <a:rPr lang="de-DE" b="1" dirty="0" smtClean="0"/>
              <a:t>viele Preise!</a:t>
            </a:r>
            <a:endParaRPr lang="de-DE" b="1" dirty="0"/>
          </a:p>
          <a:p>
            <a:r>
              <a:rPr lang="de-DE" dirty="0" smtClean="0"/>
              <a:t>Deshalb: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" y="4054169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de-DE" sz="5200" b="1" dirty="0" smtClean="0">
                <a:solidFill>
                  <a:srgbClr val="75982F"/>
                </a:solidFill>
              </a:rPr>
              <a:t>Besucht unsere Sponsoren!</a:t>
            </a:r>
            <a:endParaRPr lang="de-DE" sz="5200" b="1" dirty="0">
              <a:solidFill>
                <a:srgbClr val="7598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975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Unsere </a:t>
            </a:r>
            <a:r>
              <a:rPr lang="de-DE" dirty="0"/>
              <a:t>„</a:t>
            </a:r>
            <a:r>
              <a:rPr lang="de-DE" dirty="0" err="1"/>
              <a:t>You</a:t>
            </a:r>
            <a:r>
              <a:rPr lang="de-DE" dirty="0"/>
              <a:t> Rock! “ </a:t>
            </a:r>
            <a:r>
              <a:rPr lang="de-DE" dirty="0" smtClean="0"/>
              <a:t>Sponsoren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91" y="2724259"/>
            <a:ext cx="4489704" cy="18013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128" y="2982685"/>
            <a:ext cx="4149358" cy="74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9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 kommt das Her?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38" y="1268760"/>
            <a:ext cx="1662406" cy="159258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99" y="1268760"/>
            <a:ext cx="2045942" cy="16022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571" y="1268760"/>
            <a:ext cx="1922693" cy="1602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484489" y="1876094"/>
            <a:ext cx="15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2002 - 2004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772816"/>
            <a:ext cx="1859912" cy="5579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-479361" y="3676294"/>
            <a:ext cx="15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2004 - 2006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61" y="3230105"/>
            <a:ext cx="2138023" cy="1201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572" y="3261458"/>
            <a:ext cx="2670423" cy="11704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 rot="16200000">
            <a:off x="-479361" y="5476494"/>
            <a:ext cx="15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b="1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2006 - 2008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39" y="5854834"/>
            <a:ext cx="2441902" cy="7478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1175" y="3460692"/>
            <a:ext cx="2533650" cy="71437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4" y="5117396"/>
            <a:ext cx="2301645" cy="5437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794" y="5021587"/>
            <a:ext cx="2469654" cy="1594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03" y="5106106"/>
            <a:ext cx="2335829" cy="188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 an all unsere Sponsoren!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309" y="1499673"/>
            <a:ext cx="2121691" cy="49181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236" y="2626878"/>
            <a:ext cx="2386617" cy="3066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71" y="4991369"/>
            <a:ext cx="1939229" cy="7329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07" y="1499673"/>
            <a:ext cx="2079171" cy="46196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845" y="3733066"/>
            <a:ext cx="1790621" cy="63198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007" y="2646429"/>
            <a:ext cx="2566416" cy="31073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369" y="3677519"/>
            <a:ext cx="1602758" cy="7631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61" y="3730649"/>
            <a:ext cx="2160254" cy="76244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638" y="4626968"/>
            <a:ext cx="1579108" cy="13597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1210" y="156091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de-DE" dirty="0" smtClean="0">
                <a:solidFill>
                  <a:prstClr val="black"/>
                </a:solidFill>
              </a:rPr>
              <a:t>Gold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210" y="257238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de-DE" dirty="0" smtClean="0">
                <a:solidFill>
                  <a:prstClr val="black"/>
                </a:solidFill>
              </a:rPr>
              <a:t>Silber</a:t>
            </a:r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21210" y="4493092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de-DE" dirty="0" smtClean="0">
                <a:solidFill>
                  <a:prstClr val="black"/>
                </a:solidFill>
              </a:rPr>
              <a:t>Bronze</a:t>
            </a:r>
            <a:endParaRPr lang="de-DE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21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Media Sponsoren: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2" y="1800491"/>
            <a:ext cx="1839691" cy="735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72" y="3105955"/>
            <a:ext cx="1839691" cy="735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114" y="1914431"/>
            <a:ext cx="12700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43" y="1721794"/>
            <a:ext cx="2284878" cy="9996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599" y="3104192"/>
            <a:ext cx="1547846" cy="61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4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Hands-on </a:t>
            </a:r>
            <a:r>
              <a:rPr lang="de-DE" dirty="0" err="1" smtClean="0"/>
              <a:t>event</a:t>
            </a:r>
            <a:r>
              <a:rPr lang="de-DE" dirty="0"/>
              <a:t>:</a:t>
            </a:r>
            <a:r>
              <a:rPr lang="de-DE" dirty="0" smtClean="0"/>
              <a:t> PASS Camp 2013!</a:t>
            </a:r>
            <a:endParaRPr lang="de-DE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de-DE" dirty="0"/>
              <a:t>13.07.2013</a:t>
            </a:r>
            <a:r>
              <a:rPr lang="en-US" dirty="0" smtClean="0"/>
              <a:t>  |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451" y="1580925"/>
            <a:ext cx="6587098" cy="393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180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Big </a:t>
            </a:r>
            <a:r>
              <a:rPr lang="de-DE" dirty="0" err="1" smtClean="0"/>
              <a:t>data</a:t>
            </a:r>
            <a:r>
              <a:rPr lang="de-DE" dirty="0" smtClean="0"/>
              <a:t> geht um die </a:t>
            </a:r>
            <a:r>
              <a:rPr lang="de-DE" dirty="0" err="1" smtClean="0"/>
              <a:t>welt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6610350" cy="952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45" y="2420888"/>
            <a:ext cx="5762625" cy="8286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92" y="3356992"/>
            <a:ext cx="5905500" cy="76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624" y="4221088"/>
            <a:ext cx="6800850" cy="971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057" y="5366345"/>
            <a:ext cx="63912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2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Big Data erreicht ein anderes Publikum als bi</a:t>
            </a:r>
            <a:endParaRPr lang="de-DE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412776"/>
            <a:ext cx="3810000" cy="5000625"/>
          </a:xfrm>
        </p:spPr>
      </p:pic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/>
          <a:srcRect l="40157" t="26200" r="40550" b="24801"/>
          <a:stretch/>
        </p:blipFill>
        <p:spPr>
          <a:xfrm>
            <a:off x="755576" y="2132856"/>
            <a:ext cx="282271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7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Was Ist „BIG Data“?</a:t>
            </a:r>
            <a:endParaRPr lang="de-AT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Big Data ist eine „Force </a:t>
            </a:r>
            <a:r>
              <a:rPr lang="de-DE" dirty="0" err="1" smtClean="0"/>
              <a:t>of</a:t>
            </a:r>
            <a:r>
              <a:rPr lang="de-DE" dirty="0" smtClean="0"/>
              <a:t> Change“. Sie zwingt uns die Art wie wir Daten sammeln, speichern, analysieren und visualisieren zu ändern.</a:t>
            </a:r>
          </a:p>
          <a:p>
            <a:endParaRPr lang="de-DE" dirty="0" smtClean="0"/>
          </a:p>
          <a:p>
            <a:r>
              <a:rPr lang="de-DE" dirty="0" smtClean="0"/>
              <a:t>Big Data unterstützt </a:t>
            </a:r>
            <a:r>
              <a:rPr lang="de-DE" dirty="0" err="1" smtClean="0"/>
              <a:t>Workloads</a:t>
            </a:r>
            <a:r>
              <a:rPr lang="de-DE" dirty="0" smtClean="0"/>
              <a:t> und versucht Business-Probleme zu lösen, die bislang nicht lösbar waren.</a:t>
            </a:r>
          </a:p>
          <a:p>
            <a:endParaRPr lang="de-DE" dirty="0" smtClean="0"/>
          </a:p>
          <a:p>
            <a:r>
              <a:rPr lang="de-DE" dirty="0" smtClean="0"/>
              <a:t>Hat NICHT nur mit Datenvolumina zu tun.</a:t>
            </a:r>
          </a:p>
          <a:p>
            <a:endParaRPr lang="de-DE" dirty="0" smtClean="0"/>
          </a:p>
          <a:p>
            <a:r>
              <a:rPr lang="de-DE" dirty="0" smtClean="0"/>
              <a:t>Zwingt uns, komplexere mathematische und statistische Fragestellungen zu lösen.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99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mOne">
  <a:themeElements>
    <a:clrScheme name="pmOne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B10034"/>
      </a:accent1>
      <a:accent2>
        <a:srgbClr val="B8AFA6"/>
      </a:accent2>
      <a:accent3>
        <a:srgbClr val="005EA8"/>
      </a:accent3>
      <a:accent4>
        <a:srgbClr val="57AB27"/>
      </a:accent4>
      <a:accent5>
        <a:srgbClr val="FDC400"/>
      </a:accent5>
      <a:accent6>
        <a:srgbClr val="E95E38"/>
      </a:accent6>
      <a:hlink>
        <a:srgbClr val="B10034"/>
      </a:hlink>
      <a:folHlink>
        <a:srgbClr val="820025"/>
      </a:folHlink>
    </a:clrScheme>
    <a:fontScheme name="pmOn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sz="16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600" b="1" dirty="0" smtClean="0">
            <a:solidFill>
              <a:schemeClr val="tx1">
                <a:lumMod val="50000"/>
                <a:lumOff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74947"/>
      </a:dk2>
      <a:lt2>
        <a:srgbClr val="EEECE1"/>
      </a:lt2>
      <a:accent1>
        <a:srgbClr val="163764"/>
      </a:accent1>
      <a:accent2>
        <a:srgbClr val="75982F"/>
      </a:accent2>
      <a:accent3>
        <a:srgbClr val="16223C"/>
      </a:accent3>
      <a:accent4>
        <a:srgbClr val="B18126"/>
      </a:accent4>
      <a:accent5>
        <a:srgbClr val="00517C"/>
      </a:accent5>
      <a:accent6>
        <a:srgbClr val="F79646"/>
      </a:accent6>
      <a:hlink>
        <a:srgbClr val="75982F"/>
      </a:hlink>
      <a:folHlink>
        <a:srgbClr val="7598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QLSaturday DQS EN.potx" id="{20DB82CC-336B-4F15-A7C8-8F85963AE73C}" vid="{7EBF0C9B-6430-40B8-9BF8-E40F76C27A05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9FFF56D654A9D43AF5461E655863340" ma:contentTypeVersion="5" ma:contentTypeDescription="Create a new document." ma:contentTypeScope="" ma:versionID="1519da57738402c574adcf313f42d511">
  <xsd:schema xmlns:xsd="http://www.w3.org/2001/XMLSchema" xmlns:xs="http://www.w3.org/2001/XMLSchema" xmlns:p="http://schemas.microsoft.com/office/2006/metadata/properties" xmlns:ns2="1ac61c16-f323-4315-8a57-6ae5e9b56e86" targetNamespace="http://schemas.microsoft.com/office/2006/metadata/properties" ma:root="true" ma:fieldsID="df297ea9265be67ce986f967e205bfc5" ns2:_="">
    <xsd:import namespace="1ac61c16-f323-4315-8a57-6ae5e9b56e86"/>
    <xsd:element name="properties">
      <xsd:complexType>
        <xsd:sequence>
          <xsd:element name="documentManagement">
            <xsd:complexType>
              <xsd:all>
                <xsd:element ref="ns2:pmOne_x0020_Document_x0020_Types" minOccurs="0"/>
                <xsd:element ref="ns2:Business_x0020_Area" minOccurs="0"/>
                <xsd:element ref="ns2:Business_x0020_Unit" minOccurs="0"/>
                <xsd:element ref="ns2:Effective_x0020_Date" minOccurs="0"/>
                <xsd:element ref="ns2:Legal_x0020_Ent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c61c16-f323-4315-8a57-6ae5e9b56e86" elementFormDefault="qualified">
    <xsd:import namespace="http://schemas.microsoft.com/office/2006/documentManagement/types"/>
    <xsd:import namespace="http://schemas.microsoft.com/office/infopath/2007/PartnerControls"/>
    <xsd:element name="pmOne_x0020_Document_x0020_Types" ma:index="8" nillable="true" ma:displayName="pmOne Document Types" ma:default="" ma:format="Dropdown" ma:internalName="pmOne_x0020_Document_x0020_Types">
      <xsd:simpleType>
        <xsd:restriction base="dms:Choice">
          <xsd:enumeration value="Contract"/>
          <xsd:enumeration value="Concept or Whitepaper"/>
          <xsd:enumeration value="Collateral/marketing material"/>
          <xsd:enumeration value="Curriculum Vitae"/>
          <xsd:enumeration value="Documentation"/>
          <xsd:enumeration value="Calculation or Spreadsheet"/>
          <xsd:enumeration value="General correspondence"/>
          <xsd:enumeration value="Invoice inbound"/>
          <xsd:enumeration value="Invoice outbound"/>
          <xsd:enumeration value="List"/>
          <xsd:enumeration value="Logo"/>
          <xsd:enumeration value="Minutes"/>
          <xsd:enumeration value="Order confirmation"/>
          <xsd:enumeration value="Offer"/>
          <xsd:enumeration value="Pricelist"/>
          <xsd:enumeration value="Presentation"/>
          <xsd:enumeration value="Project Plan"/>
          <xsd:enumeration value="Report"/>
          <xsd:enumeration value="Other"/>
        </xsd:restriction>
      </xsd:simpleType>
    </xsd:element>
    <xsd:element name="Business_x0020_Area" ma:index="9" nillable="true" ma:displayName="Business Area" ma:default="" ma:format="Dropdown" ma:internalName="Business_x0020_Area">
      <xsd:simpleType>
        <xsd:restriction base="dms:Choice">
          <xsd:enumeration value="Admin"/>
          <xsd:enumeration value="Consulting"/>
          <xsd:enumeration value="Finance"/>
          <xsd:enumeration value="Human Resources"/>
          <xsd:enumeration value="Marketing"/>
          <xsd:enumeration value="Sales"/>
          <xsd:enumeration value="Presales"/>
        </xsd:restriction>
      </xsd:simpleType>
    </xsd:element>
    <xsd:element name="Business_x0020_Unit" ma:index="10" nillable="true" ma:displayName="Business Unit" ma:default="" ma:format="Dropdown" ma:internalName="Business_x0020_Unit">
      <xsd:simpleType>
        <xsd:restriction base="dms:Choice">
          <xsd:enumeration value="pmOne Austria"/>
          <xsd:enumeration value="pmOne Croatia"/>
          <xsd:enumeration value="pmOne Germany"/>
          <xsd:enumeration value="pmOne Group"/>
          <xsd:enumeration value="pmOne Hungary"/>
          <xsd:enumeration value="pmOne Switzerland"/>
        </xsd:restriction>
      </xsd:simpleType>
    </xsd:element>
    <xsd:element name="Effective_x0020_Date" ma:index="11" nillable="true" ma:displayName="Effective Date" ma:default="[today]" ma:format="DateOnly" ma:internalName="Effective_x0020_Date">
      <xsd:simpleType>
        <xsd:restriction base="dms:DateTime"/>
      </xsd:simpleType>
    </xsd:element>
    <xsd:element name="Legal_x0020_Entity" ma:index="12" nillable="true" ma:displayName="Legal Entity" ma:default="not assigned" ma:format="Dropdown" ma:internalName="Legal_x0020_Entity">
      <xsd:simpleType>
        <xsd:restriction base="dms:Choice">
          <xsd:enumeration value="pmOne AG"/>
          <xsd:enumeration value="pmOne GmbH (Austria)"/>
          <xsd:enumeration value="pmOne Schweiz GmbH"/>
          <xsd:enumeration value="not assigned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13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egal_x0020_Entity xmlns="1ac61c16-f323-4315-8a57-6ae5e9b56e86">not assigned</Legal_x0020_Entity>
    <pmOne_x0020_Document_x0020_Types xmlns="1ac61c16-f323-4315-8a57-6ae5e9b56e86">Presentation</pmOne_x0020_Document_x0020_Types>
    <Business_x0020_Area xmlns="1ac61c16-f323-4315-8a57-6ae5e9b56e86" xsi:nil="true"/>
    <Business_x0020_Unit xmlns="1ac61c16-f323-4315-8a57-6ae5e9b56e86" xsi:nil="true"/>
    <Effective_x0020_Date xmlns="1ac61c16-f323-4315-8a57-6ae5e9b56e86">2012-04-12T22:00:00+00:00</Effective_x0020_Date>
  </documentManagement>
</p:properties>
</file>

<file path=customXml/itemProps1.xml><?xml version="1.0" encoding="utf-8"?>
<ds:datastoreItem xmlns:ds="http://schemas.openxmlformats.org/officeDocument/2006/customXml" ds:itemID="{8B847221-7785-434D-A940-AE8D302315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c61c16-f323-4315-8a57-6ae5e9b56e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B41B90-DF86-4DBD-9D0B-22A5720EC4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1CC778-DC4A-488A-A871-EA45FA1DD586}">
  <ds:schemaRefs>
    <ds:schemaRef ds:uri="http://purl.org/dc/terms/"/>
    <ds:schemaRef ds:uri="1ac61c16-f323-4315-8a57-6ae5e9b56e86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pmOne_Master2012</Template>
  <TotalTime>0</TotalTime>
  <Words>1131</Words>
  <Application>Microsoft Office PowerPoint</Application>
  <PresentationFormat>On-screen Show (4:3)</PresentationFormat>
  <Paragraphs>316</Paragraphs>
  <Slides>62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 Unicode MS</vt:lpstr>
      <vt:lpstr>Arial</vt:lpstr>
      <vt:lpstr>Arial Narrow</vt:lpstr>
      <vt:lpstr>Calibri</vt:lpstr>
      <vt:lpstr>Segoe</vt:lpstr>
      <vt:lpstr>Segoe Script</vt:lpstr>
      <vt:lpstr>Segoe UI Light</vt:lpstr>
      <vt:lpstr>Wingdings</vt:lpstr>
      <vt:lpstr>pmOne</vt:lpstr>
      <vt:lpstr>Office Theme</vt:lpstr>
      <vt:lpstr>Big Data – Hype or Reality?</vt:lpstr>
      <vt:lpstr>Wer bin ich?</vt:lpstr>
      <vt:lpstr>Agenda</vt:lpstr>
      <vt:lpstr>Datenmengen explodieren</vt:lpstr>
      <vt:lpstr>Unser Ausgangspunkt…</vt:lpstr>
      <vt:lpstr>Wo kommt das Her?</vt:lpstr>
      <vt:lpstr>Big data geht um die welt</vt:lpstr>
      <vt:lpstr>Big Data erreicht ein anderes Publikum als bi</vt:lpstr>
      <vt:lpstr>Was Ist „BIG Data“?</vt:lpstr>
      <vt:lpstr>Herangehensweisen  an ein Big-Data-Projekt</vt:lpstr>
      <vt:lpstr>Ausgangssituation</vt:lpstr>
      <vt:lpstr>LösungsOption 1 Klassisch deterministisch</vt:lpstr>
      <vt:lpstr>PowerPoint Presentation</vt:lpstr>
      <vt:lpstr>Anzahl einzelner Produkte</vt:lpstr>
      <vt:lpstr>Lösungsoption 2 Lernen von „Mutter Natur“</vt:lpstr>
      <vt:lpstr>Ein Kerzenständer?</vt:lpstr>
      <vt:lpstr>45 Iterationen</vt:lpstr>
      <vt:lpstr>  Analogie zur Fotografie</vt:lpstr>
      <vt:lpstr>Moderne Digital Fotografie</vt:lpstr>
      <vt:lpstr>Was machen Kunden damit?</vt:lpstr>
      <vt:lpstr>Walmart – Der pionier der datenanalyse </vt:lpstr>
      <vt:lpstr>Beispiel „Target“</vt:lpstr>
      <vt:lpstr>Visa</vt:lpstr>
      <vt:lpstr>Werbung &amp; Social Media</vt:lpstr>
      <vt:lpstr>Leistungssport</vt:lpstr>
      <vt:lpstr>Kunden müssen den richtigen Business Case finden</vt:lpstr>
      <vt:lpstr>Daten können einfach abgefragt werden…</vt:lpstr>
      <vt:lpstr>… aber, Die schwierigkeit liegt in den Daten</vt:lpstr>
      <vt:lpstr>Weitere Einsatzgebiete</vt:lpstr>
      <vt:lpstr>Wer soll das machen?</vt:lpstr>
      <vt:lpstr>PowerPoint Presentation</vt:lpstr>
      <vt:lpstr>Kann das jeder?</vt:lpstr>
      <vt:lpstr>Wer baut die neuen Big Data-Modelle bzw. wer oder was ist ein „Data Scientist“</vt:lpstr>
      <vt:lpstr>Ein blick in die geschichte</vt:lpstr>
      <vt:lpstr>PowerPoint Presentation</vt:lpstr>
      <vt:lpstr>Die Anfänge des Glücksspiels</vt:lpstr>
      <vt:lpstr>Wissenschaftliche Grundlagen</vt:lpstr>
      <vt:lpstr>The Science in Data ScienCe</vt:lpstr>
      <vt:lpstr>Was ist Advanced Analytics?</vt:lpstr>
      <vt:lpstr>PowerPoint Presentation</vt:lpstr>
      <vt:lpstr>Das Prinzip aus Labor &amp; Fabrik</vt:lpstr>
      <vt:lpstr>Das Labor</vt:lpstr>
      <vt:lpstr>Die fabrik</vt:lpstr>
      <vt:lpstr>Warum Big Data mit Microsoft?</vt:lpstr>
      <vt:lpstr>The world of Big Data</vt:lpstr>
      <vt:lpstr>Big Data Ecosystem</vt:lpstr>
      <vt:lpstr>SQL vs. NoSQL</vt:lpstr>
      <vt:lpstr>PowerPoint Presentation</vt:lpstr>
      <vt:lpstr>Das beste aus beiden welten</vt:lpstr>
      <vt:lpstr>Ein günstiges und effizientes Labor  zum Experimentieren</vt:lpstr>
      <vt:lpstr>Live demo Data Explorer</vt:lpstr>
      <vt:lpstr>Breitere Datenbasis</vt:lpstr>
      <vt:lpstr>Live demo Hadoop &amp; Co.</vt:lpstr>
      <vt:lpstr>Ausbaubar zu einer stabilen  Big Data-Architektur</vt:lpstr>
      <vt:lpstr>Polybase Beispiel</vt:lpstr>
      <vt:lpstr>Weitere Vorträge</vt:lpstr>
      <vt:lpstr>DANKE…</vt:lpstr>
      <vt:lpstr>Große Verlosung!</vt:lpstr>
      <vt:lpstr>Unsere „You Rock! “ Sponsoren</vt:lpstr>
      <vt:lpstr>Vielen Dank an all unsere Sponsoren!</vt:lpstr>
      <vt:lpstr>Media Sponsoren:</vt:lpstr>
      <vt:lpstr>Hands-on event: PASS Camp 2013!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DW_Solutions_KickOff_Presentation_2013</dc:title>
  <dc:creator>Marcel Franke</dc:creator>
  <cp:lastModifiedBy>Marcel Franke</cp:lastModifiedBy>
  <cp:revision>157</cp:revision>
  <dcterms:created xsi:type="dcterms:W3CDTF">2013-02-26T19:48:32Z</dcterms:created>
  <dcterms:modified xsi:type="dcterms:W3CDTF">2013-07-15T13:46:02Z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0x01010049FFF56D654A9D43AF5461E655863340</vt:lpwstr>
  </property>
</Properties>
</file>